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1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74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92" r:id="rId31"/>
    <p:sldId id="285" r:id="rId32"/>
    <p:sldId id="289" r:id="rId33"/>
    <p:sldId id="290" r:id="rId34"/>
    <p:sldId id="293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2" r:id="rId44"/>
    <p:sldId id="301" r:id="rId45"/>
    <p:sldId id="303" r:id="rId46"/>
    <p:sldId id="304" r:id="rId47"/>
    <p:sldId id="306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40" r:id="rId82"/>
    <p:sldId id="339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6" r:id="rId98"/>
    <p:sldId id="355" r:id="rId99"/>
    <p:sldId id="358" r:id="rId100"/>
    <p:sldId id="357" r:id="rId101"/>
    <p:sldId id="360" r:id="rId102"/>
    <p:sldId id="359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3" r:id="rId115"/>
    <p:sldId id="372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6" r:id="rId136"/>
    <p:sldId id="397" r:id="rId137"/>
    <p:sldId id="398" r:id="rId138"/>
    <p:sldId id="393" r:id="rId139"/>
    <p:sldId id="395" r:id="rId140"/>
    <p:sldId id="399" r:id="rId141"/>
    <p:sldId id="400" r:id="rId142"/>
    <p:sldId id="394" r:id="rId143"/>
    <p:sldId id="401" r:id="rId144"/>
    <p:sldId id="403" r:id="rId145"/>
    <p:sldId id="402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4" r:id="rId156"/>
    <p:sldId id="415" r:id="rId157"/>
    <p:sldId id="416" r:id="rId158"/>
    <p:sldId id="417" r:id="rId159"/>
    <p:sldId id="418" r:id="rId160"/>
    <p:sldId id="419" r:id="rId161"/>
    <p:sldId id="420" r:id="rId162"/>
    <p:sldId id="421" r:id="rId163"/>
    <p:sldId id="422" r:id="rId164"/>
    <p:sldId id="423" r:id="rId165"/>
    <p:sldId id="424" r:id="rId166"/>
    <p:sldId id="425" r:id="rId167"/>
    <p:sldId id="426" r:id="rId168"/>
    <p:sldId id="427" r:id="rId169"/>
    <p:sldId id="428" r:id="rId17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105" d="100"/>
          <a:sy n="105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4487-6EF5-40EF-A79B-C342FE39C0BD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A5ED0-DE3C-4941-9CA8-0CAFDC6B65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34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Issuer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set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/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A5ED0-DE3C-4941-9CA8-0CAFDC6B65EC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029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mvn</a:t>
            </a:r>
            <a:r>
              <a:rPr lang="fr-FR" dirty="0"/>
              <a:t> </a:t>
            </a:r>
            <a:r>
              <a:rPr lang="fr-FR" dirty="0" err="1"/>
              <a:t>spring-boot:run</a:t>
            </a:r>
            <a:r>
              <a:rPr lang="fr-FR" dirty="0"/>
              <a:t> –</a:t>
            </a:r>
            <a:r>
              <a:rPr lang="fr-FR" dirty="0" err="1"/>
              <a:t>Dspring-boot.run.arguments</a:t>
            </a:r>
            <a:r>
              <a:rPr lang="fr-FR" dirty="0"/>
              <a:t>=--</a:t>
            </a:r>
            <a:r>
              <a:rPr lang="fr-FR" dirty="0" err="1"/>
              <a:t>instanceId:customApp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A5ED0-DE3C-4941-9CA8-0CAFDC6B65EC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856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BE406D-4D2D-A61F-5C53-371E4492D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4F5A45-373A-A246-3783-156291509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BD16B6-1500-9B93-1720-0603111F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7444B0-C830-CCAE-7F7F-0CA01FF6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253834-D27B-A5F8-B677-EB493ADD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47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E6879-6C91-FD48-000F-4BD2706F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C70574D-A516-0C55-2A36-D3CCF4E53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DCA3B0-509C-9EAA-6842-9FE25BF3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DBCDDF-823C-C03A-6509-CBCD6C75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C75AA2-732F-1833-7547-1BC3CB21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0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7559052-5528-AD3C-F497-7C437B84E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7B8DF6-AE62-1A7E-B380-DEFF8863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87FB6-DDD3-EB65-92B5-ABB6647D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C12BDE-967D-3483-052D-EDF497FC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1B54C2-762D-E75D-B129-D5B214A1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39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7E2F2-5443-5AD2-C0AB-A89BF3CC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D5C0F6-069B-4AF8-1238-16490DFF9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C1550F-7715-D3D8-717A-30967FDB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7315E-5CD1-7500-998A-DB700C52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75CA4C-C608-B740-A27B-BD1BA83F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65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34371-6ECC-D53A-6F2D-792E1DCF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0CCA6E-1685-C184-983D-A885FACC8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9E68BB-A32D-9072-43B7-1FEBD7F2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79C792-1DE0-2027-5245-4ACBEB7F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D804DE-1D49-C2CB-6327-9F284662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288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E5A7C-C604-8A75-40F9-30B7796E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C58FF2-FBFE-F6A5-839A-BFA248C44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04BB37-4080-912A-FB66-3A35A07B5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FCA0F1-9862-34FF-8B8C-E7620C96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F7BB28-9005-6460-FDEC-30D5CB46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D6E0D2-46DE-5B1B-CDBA-80612AD5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60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9DC31-7CB9-F1F9-3D22-83A73E4E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6B08D3-9C53-F618-21F2-795C99D14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23F536-47EA-66A3-545C-A836D1392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B610EC-566F-7389-4997-EF4411FB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FFABC44-CF24-D267-E013-5518CD74B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9B6CC3B-2ACD-0876-D383-3DA0A6C5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0FB894-7FCE-D75A-E545-1CD5DEC1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FDEDDB5-FAD9-2B07-EC2B-DDC3D31A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02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20E6D-7F3D-A2EB-38EC-C1B81675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627C89-13C8-A458-FEC7-002B153CB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C50A0E-0382-9AFA-0E44-145A48F26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A33865-4BF4-945F-F7D0-9A123DB4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41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2ED5C52-F691-03D4-96F0-C9FAEF76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4CE611-4A40-4544-E87F-18D84A52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561C6A-A724-0BB4-33ED-AFFF961E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85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77CAD-EA3E-83F3-D464-0CFEAB09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9DB0F-AE60-C3FF-A681-05C9C082B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BA51B9-4659-6675-890C-C35DEDEE0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7CDCBF-C8B0-B7C0-8C29-6CD2DC9C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1A47C8-9494-E00F-89CE-C9F8D22D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60A491-A3D6-0784-382C-E99B32D9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01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3FFBE-6F96-6087-BEE5-0899A53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5BA0D3D-BAEB-1111-90F1-FC6C82971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56E01E-4EEB-EEBE-41BE-0A43953F0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C7118A-DEF0-655C-1586-D66503EA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948075-1E57-4089-8C12-C57B69D8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E0981B-3E7A-FBC1-50A7-5054ED7B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288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231ACB3-8132-1D29-BB81-543A80FD2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252454-27BD-76E9-F812-4CD585C47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86DA9B-5741-BC1B-9BA1-3B031E67B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0F1DE2-5888-D226-A484-F3C2A0CC32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CC46AE-8E53-BE5C-0868-3814C7371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9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2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91/login/oauth2/code/okta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realms/web-apps/account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2E7B8A-0098-7FB3-69AD-E90971076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 Spring Boot Applications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EF4DDE-7E92-51EB-6054-52D2A20E9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97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540F7-F3CE-03D1-E3E2-10601970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01CDC6-ABE8-467C-073B-E4D8D66A3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42"/>
          <a:stretch/>
        </p:blipFill>
        <p:spPr>
          <a:xfrm>
            <a:off x="838200" y="1690688"/>
            <a:ext cx="7442094" cy="427990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AE9ECDD-8B8A-2E5D-481F-075F38B8CDB5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Very </a:t>
            </a:r>
            <a:r>
              <a:rPr lang="fr-FR" dirty="0" err="1"/>
              <a:t>insecure</a:t>
            </a:r>
            <a:r>
              <a:rPr lang="fr-FR" dirty="0"/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Login &amp;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by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time to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thing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5667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311CA4-7663-81A6-F7E1-37E1DF99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endpoint</a:t>
            </a:r>
            <a:r>
              <a:rPr lang="fr-FR" dirty="0"/>
              <a:t> …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946F3BD-D755-964B-E264-AD2E04327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735" y="1455820"/>
            <a:ext cx="9136529" cy="5265119"/>
          </a:xfrm>
        </p:spPr>
      </p:pic>
    </p:spTree>
    <p:extLst>
      <p:ext uri="{BB962C8B-B14F-4D97-AF65-F5344CB8AC3E}">
        <p14:creationId xmlns:p14="http://schemas.microsoft.com/office/powerpoint/2010/main" val="33897823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23653-2EEE-1425-0D1C-38E8EA7D6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1422E78-AA21-377A-41B3-29EA8983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Method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5FD1A-C820-C26A-1FAD-582787511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49393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5F44D-34B8-6305-054A-429DFF02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F72DAA-0934-4876-2683-1E6EF92D8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212977" cy="225926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2C7D48-21AC-29DD-0A94-34495535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408" y="3802622"/>
            <a:ext cx="8322392" cy="222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945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DE0E7-3633-F195-D22B-63921454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6BA028F-6431-D3BE-6760-17AE29F5F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120" y="1431608"/>
            <a:ext cx="8472241" cy="3400423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D8D189B-C1E9-B303-4852-F64BC19C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43" y="2443214"/>
            <a:ext cx="5002657" cy="44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538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9BE2F-FAED-F58F-9B9F-3CB8722A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Expression-</a:t>
            </a:r>
            <a:r>
              <a:rPr lang="fr-FR" dirty="0" err="1"/>
              <a:t>Based</a:t>
            </a:r>
            <a:r>
              <a:rPr lang="fr-FR" dirty="0"/>
              <a:t> Access Control and Method Security Expressions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A0DD52-AA46-9366-E0F2-6F54B2B53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6691"/>
          <a:stretch/>
        </p:blipFill>
        <p:spPr>
          <a:xfrm>
            <a:off x="287153" y="2128906"/>
            <a:ext cx="11617695" cy="4245788"/>
          </a:xfrm>
        </p:spPr>
      </p:pic>
    </p:spTree>
    <p:extLst>
      <p:ext uri="{BB962C8B-B14F-4D97-AF65-F5344CB8AC3E}">
        <p14:creationId xmlns:p14="http://schemas.microsoft.com/office/powerpoint/2010/main" val="21556095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D7CBD5-531E-D8BA-8D8F-F3A960FC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Enabling</a:t>
            </a:r>
            <a:r>
              <a:rPr lang="fr-FR" dirty="0"/>
              <a:t> class &amp;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CFC2ABA-DA04-92E3-7CD5-574218227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12249"/>
            <a:ext cx="10515600" cy="483209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@EnableMethodSecurity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securedEnabled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prePostEnabled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726C0A-1530-0ABF-A77D-5F7FFFBC19A1}"/>
              </a:ext>
            </a:extLst>
          </p:cNvPr>
          <p:cNvSpPr/>
          <p:nvPr/>
        </p:nvSpPr>
        <p:spPr>
          <a:xfrm>
            <a:off x="838200" y="2159000"/>
            <a:ext cx="10515600" cy="58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1136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7D2654-6592-F829-F25E-2AD10947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8915ECE-2E7A-2904-6286-F7C1F7EA86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39137"/>
            <a:ext cx="10515600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@DeleteMapping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deleteUser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Deleted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user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with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id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"/auth-context"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getUserAuthenticationContext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Note: to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pass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AuthenticationPrincipal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annotation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with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JWT or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// OR : call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getContext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principalName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principalName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getUser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516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8D377-79CF-14B5-314E-388548B69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236E2-CEF8-EC22-FB0A-BC2565BA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3C65B5-13A0-90C0-2A2B-83C4D3784B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69804"/>
            <a:ext cx="10515600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"/auth"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Note: to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user,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pass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AuthenticationPrincipal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annotation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with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JWT or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// OR : call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getUserAuthentication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called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uses SPEL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@PreAuthorize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"hasRole('DEVELOPER')"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"/pre"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getUserPreAuth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"Pre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if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decode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id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is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stored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in '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sub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'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@PreAuthorize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"hasRole('ADMIN') or #id == #jwt.subject"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@DeleteMapping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"/{id}/owner"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deleteUserByOwner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Deleted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user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with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id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 and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sub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getSubject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4883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D528F-EF53-DAF6-7407-C402E5E74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373EE7-1C03-0369-4523-0FF260B2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B5581F-D9BE-EC3B-B340-94E137E6B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77583"/>
            <a:ext cx="5575300" cy="4278094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//@PostAuthorize("hasRole('DEVELOPER')")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"hasAuthority('ROLE_DEVELOPER')"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"/post"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getUserPostAuth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 do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some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checks ...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"Post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"hasAuthority('ROLE_UNEXISTINGROLE')"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"/post-fail"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getUserPostAuthFail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 do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some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checks ...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"Post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54A9057-A68E-49FA-BA13-045453BDB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6375" y="1677583"/>
            <a:ext cx="4797425" cy="42768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"returnObject.userId == #jwt.subject"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UserResponse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getUserByUserId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UserResponse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sub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firstName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given_name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lastName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family_name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lang="fr-FR" altLang="fr-FR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3600" dirty="0">
              <a:solidFill>
                <a:srgbClr val="A6B2C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660194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C3F2-1EB6-6B4A-2128-C05B58015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F222954-22EB-264C-6A2C-AB15BD6A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Resource servers </a:t>
            </a:r>
            <a:r>
              <a:rPr lang="fr-FR" dirty="0" err="1"/>
              <a:t>behing</a:t>
            </a:r>
            <a:r>
              <a:rPr lang="fr-FR" dirty="0"/>
              <a:t> API Gateway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465BE64-EFB6-F7E1-8C0D-EF6E97BDB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786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84AD3-084C-3C85-1167-772039EE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 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073FA10-6776-C9C4-9041-3257F5426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76"/>
          <a:stretch/>
        </p:blipFill>
        <p:spPr>
          <a:xfrm>
            <a:off x="838200" y="1594779"/>
            <a:ext cx="7285748" cy="426536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283FB1-7308-DCA7-43FE-EC48B689CA0E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secure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login and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on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 </a:t>
            </a:r>
            <a:r>
              <a:rPr lang="fr-FR" dirty="0" err="1"/>
              <a:t>access</a:t>
            </a:r>
            <a:r>
              <a:rPr lang="fr-FR" dirty="0"/>
              <a:t>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Limited </a:t>
            </a:r>
            <a:r>
              <a:rPr lang="fr-FR" dirty="0" err="1"/>
              <a:t>access</a:t>
            </a:r>
            <a:r>
              <a:rPr lang="fr-FR" dirty="0"/>
              <a:t> in time to data (token)</a:t>
            </a:r>
          </a:p>
        </p:txBody>
      </p:sp>
    </p:spTree>
    <p:extLst>
      <p:ext uri="{BB962C8B-B14F-4D97-AF65-F5344CB8AC3E}">
        <p14:creationId xmlns:p14="http://schemas.microsoft.com/office/powerpoint/2010/main" val="33320367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E42784E-A074-E104-B0CD-1FB57D5D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32D9DE3-28E2-B30B-CDB3-68132B720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934" y="1448945"/>
            <a:ext cx="9252131" cy="5265119"/>
          </a:xfrm>
        </p:spPr>
      </p:pic>
    </p:spTree>
    <p:extLst>
      <p:ext uri="{BB962C8B-B14F-4D97-AF65-F5344CB8AC3E}">
        <p14:creationId xmlns:p14="http://schemas.microsoft.com/office/powerpoint/2010/main" val="17129156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E4A56D-3524-2D27-C4C5-530DD6FB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60244AB-847A-6216-A35B-95DE7E5D2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238" y="1706403"/>
            <a:ext cx="8745523" cy="4786472"/>
          </a:xfrm>
        </p:spPr>
      </p:pic>
    </p:spTree>
    <p:extLst>
      <p:ext uri="{BB962C8B-B14F-4D97-AF65-F5344CB8AC3E}">
        <p14:creationId xmlns:p14="http://schemas.microsoft.com/office/powerpoint/2010/main" val="5544200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23CEF-2F3E-C5F5-DF84-79F26529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05B830-E1D0-721E-8EBE-BB66DCBF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67" y="1631425"/>
            <a:ext cx="10076033" cy="486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287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B3B7BC-340C-7C4E-7AEC-992C7766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</a:t>
            </a:r>
            <a:r>
              <a:rPr lang="fr-FR" dirty="0" err="1"/>
              <a:t>gateway</a:t>
            </a:r>
            <a:r>
              <a:rPr lang="fr-FR" dirty="0"/>
              <a:t>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6D415C-33EF-4A04-5EE3-DB386CE55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5" y="1448946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19877399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78B20-B8CC-D2DB-2B02-18C2B9732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A62588-C11A-FCA5-49E4-9FD4E14A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</a:t>
            </a:r>
            <a:r>
              <a:rPr lang="fr-FR" dirty="0" err="1"/>
              <a:t>gateway</a:t>
            </a:r>
            <a:r>
              <a:rPr lang="fr-FR" dirty="0"/>
              <a:t>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571BA09-CF0C-E90A-ADD3-C1A5E2D55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5" y="1384777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30081570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7F4420-3CC8-30FD-B1C0-BEF2ECC2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gateway</a:t>
            </a:r>
            <a:r>
              <a:rPr lang="fr-FR" dirty="0"/>
              <a:t> configuration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847260B-EB3C-6DE1-D234-1772FDA9E7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5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8765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gateway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cloud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gateway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routes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users-status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status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Method=GET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usersRoutes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tokensRoutes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2595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66F22-A1BA-CD3E-9704-C11795A00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A00534C-F2D8-E0A2-2ED2-0427E526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Eureka Discovery Service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A3E807D-82A1-E195-78FA-C5E5F980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43979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7210B96-5CAB-943B-0AE7-AD2C0239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Cloud Netflix Eureka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04327CF-A3E7-F326-44A0-2A265300D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450" t="25143" r="7488" b="9234"/>
          <a:stretch/>
        </p:blipFill>
        <p:spPr>
          <a:xfrm>
            <a:off x="158835" y="1673689"/>
            <a:ext cx="11794121" cy="5058686"/>
          </a:xfrm>
        </p:spPr>
      </p:pic>
    </p:spTree>
    <p:extLst>
      <p:ext uri="{BB962C8B-B14F-4D97-AF65-F5344CB8AC3E}">
        <p14:creationId xmlns:p14="http://schemas.microsoft.com/office/powerpoint/2010/main" val="21578229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12266-8EC6-35B4-3160-46C7E180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E05B308-F1DB-A08A-9C4D-0309F222A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4" y="1368735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17736487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994C1E-80BB-444B-99E1-BA341E26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F3D1DEF-40FF-02A4-8724-F9FF77489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4" y="1368735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98243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FAF101-7844-FB2F-6AE0-B35EA725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2A942E-C55E-EFAE-785F-54173B344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Resource </a:t>
            </a:r>
            <a:r>
              <a:rPr lang="fr-FR" dirty="0" err="1"/>
              <a:t>owner</a:t>
            </a:r>
            <a:r>
              <a:rPr lang="fr-FR" dirty="0"/>
              <a:t>: data </a:t>
            </a:r>
            <a:r>
              <a:rPr lang="fr-FR" dirty="0" err="1"/>
              <a:t>accessed</a:t>
            </a:r>
            <a:r>
              <a:rPr lang="fr-FR" dirty="0"/>
              <a:t>. </a:t>
            </a:r>
          </a:p>
          <a:p>
            <a:r>
              <a:rPr lang="fr-FR" dirty="0"/>
              <a:t>Client: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information </a:t>
            </a:r>
            <a:r>
              <a:rPr lang="fr-FR" dirty="0" err="1"/>
              <a:t>through</a:t>
            </a:r>
            <a:r>
              <a:rPr lang="fr-FR" dirty="0"/>
              <a:t> user </a:t>
            </a:r>
            <a:r>
              <a:rPr lang="fr-FR" dirty="0" err="1"/>
              <a:t>behalf</a:t>
            </a:r>
            <a:r>
              <a:rPr lang="fr-FR" dirty="0"/>
              <a:t>. Can </a:t>
            </a:r>
            <a:r>
              <a:rPr lang="fr-FR" dirty="0" err="1"/>
              <a:t>be</a:t>
            </a:r>
            <a:r>
              <a:rPr lang="fr-FR" dirty="0"/>
              <a:t> site, mobile app, desktop application</a:t>
            </a:r>
          </a:p>
          <a:p>
            <a:r>
              <a:rPr lang="fr-FR" dirty="0"/>
              <a:t>Resource server: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and / or store user data </a:t>
            </a:r>
          </a:p>
          <a:p>
            <a:r>
              <a:rPr lang="fr-FR" dirty="0" err="1"/>
              <a:t>Authorization</a:t>
            </a:r>
            <a:r>
              <a:rPr lang="fr-FR" dirty="0"/>
              <a:t> server: issues token to client for user</a:t>
            </a:r>
          </a:p>
        </p:txBody>
      </p:sp>
    </p:spTree>
    <p:extLst>
      <p:ext uri="{BB962C8B-B14F-4D97-AF65-F5344CB8AC3E}">
        <p14:creationId xmlns:p14="http://schemas.microsoft.com/office/powerpoint/2010/main" val="33200545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F33224-2944-58B0-EB3E-C5B19E33B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application.yaml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895C9B-F19C-3AAB-48E6-D9CAD119B7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39028"/>
            <a:ext cx="10515600" cy="532453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8761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eureka-discovery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register-with-eureka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false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fetch-registry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false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logging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level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root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trace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com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netflix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OFF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discovery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OFF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9198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0B226D-6B33-A1F2-5801-CA3ED65E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Enable Eureka Server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CB205D-2FDE-A39F-0F56-9A344C1FD0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31581"/>
            <a:ext cx="9905789" cy="353943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@EnableEurekaServer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@SpringBootApplication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EurekaDiscoveryApplication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static void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main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SpringApplication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run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EurekaDiscoveryApplication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class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3639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AC8BFE-19F0-0649-0CFF-E3A79CAE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as Eureka Client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E357245-A7AE-8DBC-8E52-FAC40F41C2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64893" y="2273108"/>
            <a:ext cx="6457922" cy="120032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org.springframework.cloud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-cloud-starter-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netflix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eureka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-client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E9E83F3-AE94-3B6B-9EC7-1A94CBBA5112}"/>
              </a:ext>
            </a:extLst>
          </p:cNvPr>
          <p:cNvSpPr txBox="1"/>
          <p:nvPr/>
        </p:nvSpPr>
        <p:spPr>
          <a:xfrm>
            <a:off x="838200" y="1821948"/>
            <a:ext cx="3989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Adding</a:t>
            </a:r>
            <a:r>
              <a:rPr lang="fr-FR" sz="2000" b="1" dirty="0"/>
              <a:t> </a:t>
            </a:r>
            <a:r>
              <a:rPr lang="fr-FR" sz="2000" b="1" dirty="0" err="1"/>
              <a:t>eureka</a:t>
            </a:r>
            <a:r>
              <a:rPr lang="fr-FR" sz="2000" b="1" dirty="0"/>
              <a:t> client </a:t>
            </a:r>
            <a:r>
              <a:rPr lang="fr-FR" sz="2000" b="1" dirty="0" err="1"/>
              <a:t>dependency</a:t>
            </a:r>
            <a:r>
              <a:rPr lang="fr-FR" sz="2000" b="1" dirty="0"/>
              <a:t>….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28E8B6B-5F8F-173A-4F11-0773B08DA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326" y="3615203"/>
            <a:ext cx="5613716" cy="313932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dependencyManagement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org.springframework.cloud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-cloud-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version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lang="fr-FR" altLang="fr-FR" dirty="0">
                <a:solidFill>
                  <a:srgbClr val="ABB2BF"/>
                </a:solidFill>
                <a:latin typeface="JetBrains Mono"/>
              </a:rPr>
              <a:t>2024.0.1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version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type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pom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type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scope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import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scope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dependencyManagement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&gt;*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6035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2CCF14-EEE2-43ED-DA8D-CC51A7F2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Enabling</a:t>
            </a:r>
            <a:r>
              <a:rPr lang="fr-FR" dirty="0"/>
              <a:t> Eureka Discovery Client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5E908C-A98F-9B49-D410-AB9A731B58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93686"/>
            <a:ext cx="10515600" cy="255454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@EnableDiscoveryClient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@SpringBootApplication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ResourceServerApplication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static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void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main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SpringApplication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run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ResourceServerApplication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class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282437-0DA6-CFCD-3CB3-9755E0D357E6}"/>
              </a:ext>
            </a:extLst>
          </p:cNvPr>
          <p:cNvSpPr/>
          <p:nvPr/>
        </p:nvSpPr>
        <p:spPr>
          <a:xfrm>
            <a:off x="838200" y="1941096"/>
            <a:ext cx="2803358" cy="352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3B8BD6E-435E-C267-B3E5-FB28BD842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506" y="4796608"/>
            <a:ext cx="5005473" cy="132343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service-url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default-zone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http://localhost:8761/eureka</a:t>
            </a:r>
            <a:endParaRPr kumimoji="0" lang="fr-FR" alt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3811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E68356-D20C-6646-929F-DE761919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7401343-AA34-F70F-999B-3D16A5F0E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391" r="1055"/>
          <a:stretch/>
        </p:blipFill>
        <p:spPr>
          <a:xfrm>
            <a:off x="2048244" y="2190749"/>
            <a:ext cx="8010156" cy="39862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86BF7C-46AD-7E0C-23B6-8971F02A5339}"/>
              </a:ext>
            </a:extLst>
          </p:cNvPr>
          <p:cNvSpPr/>
          <p:nvPr/>
        </p:nvSpPr>
        <p:spPr>
          <a:xfrm>
            <a:off x="2048244" y="4140200"/>
            <a:ext cx="821956" cy="5651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20444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1F481-C032-2A8B-B515-97FA77833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9FCDFD-6A84-C806-375F-679569CC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balancing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44C7FE2-87DA-E9C9-EE79-88DB5ADFB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81721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ED8DDF8-6576-1E5E-C963-1B42039E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1E00B55-21B9-9436-7234-D5D01B3A3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690" y="1368735"/>
            <a:ext cx="9230619" cy="5265119"/>
          </a:xfrm>
        </p:spPr>
      </p:pic>
    </p:spTree>
    <p:extLst>
      <p:ext uri="{BB962C8B-B14F-4D97-AF65-F5344CB8AC3E}">
        <p14:creationId xmlns:p14="http://schemas.microsoft.com/office/powerpoint/2010/main" val="38756183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98676A-555C-89E1-819A-461FD80F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Randomize</a:t>
            </a:r>
            <a:r>
              <a:rPr lang="fr-FR" dirty="0"/>
              <a:t> server port 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DE2E963-A375-1718-8B92-89231ED59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92" y="1998490"/>
            <a:ext cx="3797808" cy="95410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${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:0}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0DD3774-E3AB-88B6-C606-42008D8D14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55520" y="3076555"/>
            <a:ext cx="9189760" cy="341632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service-url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default-zone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http://localhost:8761/eureka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instance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instance-id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${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spring.application.name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}:${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instanceId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:${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random.value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}}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preferIpAddress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br>
              <a:rPr kumimoji="0" lang="fr-FR" altLang="fr-FR" sz="2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lease-renewal-interval-in-seconds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10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lease-expiration-duration-in-seconds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20</a:t>
            </a:r>
            <a:endParaRPr kumimoji="0" lang="fr-FR" altLang="fr-FR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4218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7F7AE8-9A4E-4B71-F79C-89D70B73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Running multiple instances…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EE47EEF-E7C0-EDB1-CB1D-CBA9C79E2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117" y="1410355"/>
            <a:ext cx="7182295" cy="947810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29141F1-53C3-F689-CCAF-D6BFBD3EF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410355"/>
            <a:ext cx="2247731" cy="544764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gateway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cloud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gateway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routes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users-status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lb://resource-server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status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Method=GET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usersRoutes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lb://resource-server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tokensRoutes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lb://resource-server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albums-service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lb://albums-service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Path=/api/albums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photos-service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lb://photos-service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Path=/api/photos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B575DB8-54D1-316B-B694-A1B4DEE603DE}"/>
              </a:ext>
            </a:extLst>
          </p:cNvPr>
          <p:cNvSpPr txBox="1"/>
          <p:nvPr/>
        </p:nvSpPr>
        <p:spPr>
          <a:xfrm>
            <a:off x="3721608" y="2779776"/>
            <a:ext cx="81110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 use </a:t>
            </a:r>
            <a:r>
              <a:rPr lang="fr-FR" dirty="0" err="1"/>
              <a:t>load</a:t>
            </a:r>
            <a:r>
              <a:rPr lang="fr-FR" dirty="0"/>
              <a:t> balancing,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can’t</a:t>
            </a:r>
            <a:r>
              <a:rPr lang="fr-FR" dirty="0"/>
              <a:t> </a:t>
            </a:r>
            <a:r>
              <a:rPr lang="fr-FR" dirty="0" err="1"/>
              <a:t>specify</a:t>
            </a:r>
            <a:r>
              <a:rPr lang="fr-FR" dirty="0"/>
              <a:t> all </a:t>
            </a:r>
            <a:r>
              <a:rPr lang="fr-FR" dirty="0" err="1"/>
              <a:t>URIs</a:t>
            </a:r>
            <a:r>
              <a:rPr lang="fr-FR" dirty="0"/>
              <a:t> in </a:t>
            </a:r>
            <a:r>
              <a:rPr lang="fr-FR" dirty="0" err="1"/>
              <a:t>gateway</a:t>
            </a:r>
            <a:r>
              <a:rPr lang="fr-FR" dirty="0"/>
              <a:t> configuration. </a:t>
            </a:r>
          </a:p>
          <a:p>
            <a:r>
              <a:rPr lang="fr-FR" dirty="0" err="1"/>
              <a:t>We</a:t>
            </a:r>
            <a:r>
              <a:rPr lang="fr-FR" dirty="0"/>
              <a:t> can replace the http full </a:t>
            </a:r>
            <a:r>
              <a:rPr lang="fr-FR" dirty="0" err="1"/>
              <a:t>uri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port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in </a:t>
            </a:r>
            <a:r>
              <a:rPr lang="fr-FR" dirty="0" err="1"/>
              <a:t>load</a:t>
            </a:r>
            <a:r>
              <a:rPr lang="fr-FR" dirty="0"/>
              <a:t> balancer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resolve</a:t>
            </a:r>
            <a:r>
              <a:rPr lang="fr-FR" dirty="0"/>
              <a:t> </a:t>
            </a:r>
          </a:p>
          <a:p>
            <a:r>
              <a:rPr lang="fr-FR" dirty="0"/>
              <a:t>URLs</a:t>
            </a:r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requires</a:t>
            </a:r>
            <a:r>
              <a:rPr lang="fr-FR" dirty="0"/>
              <a:t> application </a:t>
            </a:r>
            <a:r>
              <a:rPr lang="fr-FR" dirty="0" err="1"/>
              <a:t>name</a:t>
            </a:r>
            <a:r>
              <a:rPr lang="fr-FR" dirty="0"/>
              <a:t> of the application </a:t>
            </a:r>
            <a:r>
              <a:rPr lang="fr-FR" dirty="0" err="1"/>
              <a:t>that</a:t>
            </a:r>
            <a:r>
              <a:rPr lang="fr-FR" dirty="0"/>
              <a:t> have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load</a:t>
            </a:r>
            <a:r>
              <a:rPr lang="fr-FR" dirty="0"/>
              <a:t> </a:t>
            </a:r>
            <a:r>
              <a:rPr lang="fr-FR" dirty="0" err="1"/>
              <a:t>balanced</a:t>
            </a:r>
            <a:r>
              <a:rPr lang="fr-FR" dirty="0"/>
              <a:t>: </a:t>
            </a:r>
          </a:p>
          <a:p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then</a:t>
            </a:r>
            <a:r>
              <a:rPr lang="fr-FR" dirty="0"/>
              <a:t> to replace 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3"/>
              </a:rPr>
              <a:t>http://localhost:8082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 err="1"/>
              <a:t>With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lb://albums-service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45161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50DD02-EEF6-70CF-6B0A-5C725A25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471130F-8905-D8EC-45E4-BE561360F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2737"/>
            <a:ext cx="9559636" cy="336092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3D38BBF-E37E-AFFD-BBB1-47313CC2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203" y="2640355"/>
            <a:ext cx="9160030" cy="34609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D8C594-3C09-B7A0-6302-DAA59C296C19}"/>
              </a:ext>
            </a:extLst>
          </p:cNvPr>
          <p:cNvSpPr/>
          <p:nvPr/>
        </p:nvSpPr>
        <p:spPr>
          <a:xfrm>
            <a:off x="3867912" y="5614416"/>
            <a:ext cx="374904" cy="173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D0488-DA0A-CDC2-A534-206373A57C77}"/>
              </a:ext>
            </a:extLst>
          </p:cNvPr>
          <p:cNvSpPr/>
          <p:nvPr/>
        </p:nvSpPr>
        <p:spPr>
          <a:xfrm>
            <a:off x="2081784" y="4623816"/>
            <a:ext cx="374904" cy="173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30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1281-1FF3-5811-399A-CCDF15C6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AF8C9-0526-17E5-E8B5-6AAE174C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A93EEBC-5A3F-9FD8-6D67-0E48C922D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45" y="1608058"/>
            <a:ext cx="8447311" cy="47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999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9E2EF-D69B-94EB-4712-A02A235BA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E93CF13-1675-6C82-7127-AC4997C1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 MVC Web App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AC3F61E-12F8-51B1-BD17-98166A686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98959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747A1AB-5D4D-B6C4-4CB3-476FB8F3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DAB2120-387F-F88B-0C2E-C66E48C84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87347"/>
            <a:ext cx="5565573" cy="1532550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C08C2D6-4809-AF48-B6FE-09CA7CB3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604" y="2819897"/>
            <a:ext cx="6256424" cy="35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769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BB677-F038-14FC-69AB-6255196E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MVC Web Application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FCB89D-ABFF-83FA-DF9D-A61B0FF7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175" y="1541527"/>
            <a:ext cx="7361650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566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28C813-B11E-F06D-942D-156287B4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MVC Web Application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F82F7DD-5F2E-3F18-6E1C-6E8537A12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830" y="1544050"/>
            <a:ext cx="7360340" cy="5151600"/>
          </a:xfrm>
        </p:spPr>
      </p:pic>
    </p:spTree>
    <p:extLst>
      <p:ext uri="{BB962C8B-B14F-4D97-AF65-F5344CB8AC3E}">
        <p14:creationId xmlns:p14="http://schemas.microsoft.com/office/powerpoint/2010/main" val="30004255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40F19C-2BC1-161C-8470-A1E7F56B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</a:t>
            </a:r>
            <a:r>
              <a:rPr lang="fr-FR" dirty="0" err="1"/>
              <a:t>controller</a:t>
            </a:r>
            <a:r>
              <a:rPr lang="fr-FR" dirty="0"/>
              <a:t> and a </a:t>
            </a:r>
            <a:r>
              <a:rPr lang="fr-FR" dirty="0" err="1"/>
              <a:t>view</a:t>
            </a:r>
            <a:r>
              <a:rPr lang="fr-FR" dirty="0"/>
              <a:t> for test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B8E80F-E58C-A3CF-9F7B-704F9B31B0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46804"/>
            <a:ext cx="4367606" cy="470898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@Controller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AppController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getAlbums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Model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album1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"a1"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"1"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 1"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albumDescription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 1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details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albumUrl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"http://url1.com"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album2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"a2"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"2"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 2"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albumDescription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 2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details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albumUrl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"http://url2.com"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addAttribute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Arrays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asList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CCB8997-12EB-D42C-B73F-4DA6C1262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82" y="1646804"/>
            <a:ext cx="5802166" cy="3600986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&lt;!DOCTYPE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html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SYSTEM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"http://www.thymeleaf.org/dtd/xhtml1-strict-thymeleaf-4.dtd"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html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xmlns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="http://www.w3.org/1999/xhtml"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xmlns: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="http://www.thymeleaf.org"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lang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="en"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head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meta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charset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="UTF-8"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&gt;Insert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here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head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&gt;Albums page&lt;/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:if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="${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albums.empty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}"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&gt;No albums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found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:each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="album : ${albums}"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span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:text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="${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album.albumTitle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}"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span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html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 </a:t>
            </a: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6147F92-2BA8-97CF-90C2-19741F6C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550" y="5395862"/>
            <a:ext cx="2219635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11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546C1C-E6E7-ECAE-7FEB-43C94401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Keycloak</a:t>
            </a:r>
            <a:r>
              <a:rPr lang="fr-FR" dirty="0"/>
              <a:t> client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35417C3-A15A-79FD-8154-2797253A6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595" y="1681210"/>
            <a:ext cx="7632810" cy="4786472"/>
          </a:xfrm>
        </p:spPr>
      </p:pic>
    </p:spTree>
    <p:extLst>
      <p:ext uri="{BB962C8B-B14F-4D97-AF65-F5344CB8AC3E}">
        <p14:creationId xmlns:p14="http://schemas.microsoft.com/office/powerpoint/2010/main" val="277764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4D775-96A8-93B0-4F1F-A9FF6C3B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Keycloak</a:t>
            </a:r>
            <a:r>
              <a:rPr lang="fr-FR" dirty="0"/>
              <a:t> client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EB69CE8-6697-4233-81FB-729A61C05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167107"/>
            <a:ext cx="11567160" cy="3010007"/>
          </a:xfrm>
        </p:spPr>
      </p:pic>
    </p:spTree>
    <p:extLst>
      <p:ext uri="{BB962C8B-B14F-4D97-AF65-F5344CB8AC3E}">
        <p14:creationId xmlns:p14="http://schemas.microsoft.com/office/powerpoint/2010/main" val="13966875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643AFE-A1FA-F5E0-9987-0587B579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Keycloak</a:t>
            </a:r>
            <a:r>
              <a:rPr lang="fr-FR" dirty="0"/>
              <a:t> client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D40AFE4-0C56-B0E3-F952-B4E89F9B7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072" y="1825625"/>
            <a:ext cx="8097856" cy="4351338"/>
          </a:xfrm>
        </p:spPr>
      </p:pic>
    </p:spTree>
    <p:extLst>
      <p:ext uri="{BB962C8B-B14F-4D97-AF65-F5344CB8AC3E}">
        <p14:creationId xmlns:p14="http://schemas.microsoft.com/office/powerpoint/2010/main" val="40335513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28D6A-B4B3-2A9A-020E-D96BB5517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OAuth2.0 in web apps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3A4F00-2C8C-0DCC-1494-2754EA9C25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77526"/>
            <a:ext cx="10515600" cy="5047536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8090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webapp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we are using key cloack</a:t>
            </a:r>
            <a:b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provider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webapps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authorization-uri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http://localhost:8080/realms/web-apps/protocol/openid-connect/auth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jwk-set-uri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http://localhost:8080/realms/web-apps/protocol/openid-connect/certs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token-uri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http://localhost:8080/realms/web-apps/protocol/openid-connect/token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user-info-uri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http://localhost:8080/realms/web-apps/protocol/openid-connect/userinfo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user-name-attribute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preferred_username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registration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webapps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authorization-grant-type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authorization_code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client-id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webapp-code-flow-client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client-secret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OFgWX2OvqQ0NUe4XSLtQvJiVtGpgk9SN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redirect-uri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http://localhost:8090/login/oauth2/code/webapps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scope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openid, profile, roles</a:t>
            </a:r>
            <a:endParaRPr kumimoji="0" lang="fr-FR" altLang="fr-F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2248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211DC6-AEE4-A5D1-A44D-35329701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Updating</a:t>
            </a:r>
            <a:r>
              <a:rPr lang="fr-FR" dirty="0"/>
              <a:t> </a:t>
            </a:r>
            <a:r>
              <a:rPr lang="fr-FR" dirty="0" err="1"/>
              <a:t>controller</a:t>
            </a:r>
            <a:r>
              <a:rPr lang="fr-FR" dirty="0"/>
              <a:t> and </a:t>
            </a:r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bean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F41983-10E5-0BB6-C830-BFC29BE706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25256" y="5654748"/>
            <a:ext cx="3117648" cy="95410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RestTemplate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getRestTemplate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new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RestTemplate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8C94E1-B197-80A1-1C65-DC27A5A29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471910"/>
            <a:ext cx="5338321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@Controller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AppController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OAuth2AuthorizedClientService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oauth2ClientService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RestTemplate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restTemplate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"/albums"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getAlbums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Model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OidcUser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getContext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getAuthentication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OAuth2AuthenticationToken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OAuth2AuthenticationToken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OAuth2AuthorizedClient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oauth2Client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oauth2ClientService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loadAuthorizedClient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50" dirty="0">
                <a:solidFill>
                  <a:srgbClr val="A6B2C0"/>
                </a:solidFill>
                <a:latin typeface="JetBrains Mono"/>
              </a:rPr>
              <a:t>        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oauthToken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getAuthorizedClientRegistrationId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(),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oauthToken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getName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oauth2Client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jwtAccessToken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= "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"Principal = "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OidcIdToken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idToken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getIdToken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idTokenValue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idToken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idTokenValue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= "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idTokenValue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"http://localhost:8765/api/albums"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HttpHeaders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headers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HttpHeaders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headers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add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Authorization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Bearer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HttpEntity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headers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ResponseEntity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responseEntity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restTemplate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exchange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ParameterizedTypeReference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albums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responseEntity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getBody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addAttribute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 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0C5FB3-4FD6-B3E2-B6AB-5253E60DB1D8}"/>
              </a:ext>
            </a:extLst>
          </p:cNvPr>
          <p:cNvSpPr/>
          <p:nvPr/>
        </p:nvSpPr>
        <p:spPr>
          <a:xfrm>
            <a:off x="1133856" y="3136392"/>
            <a:ext cx="4962144" cy="192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3E03E6-2E4F-7650-A4C7-E933A0347B21}"/>
              </a:ext>
            </a:extLst>
          </p:cNvPr>
          <p:cNvSpPr txBox="1"/>
          <p:nvPr/>
        </p:nvSpPr>
        <p:spPr>
          <a:xfrm>
            <a:off x="6803136" y="1862114"/>
            <a:ext cx="3925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Getting</a:t>
            </a:r>
            <a:r>
              <a:rPr lang="fr-FR" sz="1400" dirty="0"/>
              <a:t> </a:t>
            </a:r>
            <a:r>
              <a:rPr lang="fr-FR" sz="1400" dirty="0" err="1"/>
              <a:t>authentication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SecurityContextHolder</a:t>
            </a:r>
            <a:endParaRPr lang="fr-FR" sz="14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AF6D426-9430-0F8A-3C5F-48F5E138BA25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096000" y="2016003"/>
            <a:ext cx="707136" cy="1216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003A2CC-975D-F644-6DDE-CD43FAF55E4B}"/>
              </a:ext>
            </a:extLst>
          </p:cNvPr>
          <p:cNvSpPr/>
          <p:nvPr/>
        </p:nvSpPr>
        <p:spPr>
          <a:xfrm>
            <a:off x="1139952" y="4389480"/>
            <a:ext cx="3075432" cy="529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7186B33-7D7B-D791-38B8-1087C6827C1D}"/>
              </a:ext>
            </a:extLst>
          </p:cNvPr>
          <p:cNvSpPr txBox="1"/>
          <p:nvPr/>
        </p:nvSpPr>
        <p:spPr>
          <a:xfrm>
            <a:off x="6802604" y="3391388"/>
            <a:ext cx="1525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Getting</a:t>
            </a:r>
            <a:r>
              <a:rPr lang="fr-FR" sz="1400" dirty="0"/>
              <a:t> </a:t>
            </a:r>
            <a:r>
              <a:rPr lang="fr-FR" sz="1400" dirty="0" err="1"/>
              <a:t>OidcToken</a:t>
            </a:r>
            <a:endParaRPr lang="fr-FR" sz="1400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C76DDDA-A728-B2F7-88CE-664E6BF5CD8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4215384" y="3545277"/>
            <a:ext cx="2587220" cy="1109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7197122-A6D8-41D6-E2D0-13D5E06C5736}"/>
              </a:ext>
            </a:extLst>
          </p:cNvPr>
          <p:cNvSpPr/>
          <p:nvPr/>
        </p:nvSpPr>
        <p:spPr>
          <a:xfrm>
            <a:off x="1133856" y="4919471"/>
            <a:ext cx="4736592" cy="1106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AC93614-3830-05B9-E173-D6C9491C4020}"/>
              </a:ext>
            </a:extLst>
          </p:cNvPr>
          <p:cNvSpPr txBox="1"/>
          <p:nvPr/>
        </p:nvSpPr>
        <p:spPr>
          <a:xfrm>
            <a:off x="6802603" y="4523068"/>
            <a:ext cx="3792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Calling </a:t>
            </a:r>
            <a:r>
              <a:rPr lang="fr-FR" sz="1400" dirty="0" err="1"/>
              <a:t>endpoint</a:t>
            </a:r>
            <a:r>
              <a:rPr lang="fr-FR" sz="1400" dirty="0"/>
              <a:t> </a:t>
            </a:r>
            <a:r>
              <a:rPr lang="fr-FR" sz="1400" dirty="0" err="1"/>
              <a:t>using</a:t>
            </a:r>
            <a:r>
              <a:rPr lang="fr-FR" sz="1400" dirty="0"/>
              <a:t> </a:t>
            </a:r>
            <a:r>
              <a:rPr lang="fr-FR" sz="1400" dirty="0" err="1"/>
              <a:t>RestTemplate</a:t>
            </a:r>
            <a:r>
              <a:rPr lang="fr-FR" sz="1400" dirty="0"/>
              <a:t> &amp; JWT token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BA7255E-DD23-3823-8365-C02E37B15C7B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5870448" y="4676957"/>
            <a:ext cx="932155" cy="7959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803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0B4FB-4ECC-8597-135A-FEAB5CF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CFF91-0675-A5AF-BD09-59B78853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Free &amp; Open source </a:t>
            </a:r>
            <a:r>
              <a:rPr lang="fr-FR" dirty="0" err="1"/>
              <a:t>authorization</a:t>
            </a:r>
            <a:r>
              <a:rPr lang="fr-FR" dirty="0"/>
              <a:t> server</a:t>
            </a:r>
          </a:p>
          <a:p>
            <a:r>
              <a:rPr lang="fr-FR" dirty="0" err="1"/>
              <a:t>Fully</a:t>
            </a:r>
            <a:r>
              <a:rPr lang="fr-FR" dirty="0"/>
              <a:t> support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  <a:p>
            <a:r>
              <a:rPr lang="fr-FR" dirty="0"/>
              <a:t>Production </a:t>
            </a:r>
            <a:r>
              <a:rPr lang="fr-FR" dirty="0" err="1"/>
              <a:t>ready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2314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003BD3-361B-1922-A596-7B9DA961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web application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CBA51B0-4F83-4BD0-F7F9-F9307BC7E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1575"/>
            <a:ext cx="3000794" cy="42868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1BD1022-559C-4217-BB03-095A2956D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835" y="2813805"/>
            <a:ext cx="3986600" cy="3063313"/>
          </a:xfrm>
          <a:prstGeom prst="rect">
            <a:avLst/>
          </a:prstGeom>
        </p:spPr>
      </p:pic>
      <p:sp>
        <p:nvSpPr>
          <p:cNvPr id="8" name="Flèche : angle droit 7">
            <a:extLst>
              <a:ext uri="{FF2B5EF4-FFF2-40B4-BE49-F238E27FC236}">
                <a16:creationId xmlns:a16="http://schemas.microsoft.com/office/drawing/2014/main" id="{7E1B0240-DB78-24D8-8AA7-F165B684F293}"/>
              </a:ext>
            </a:extLst>
          </p:cNvPr>
          <p:cNvSpPr/>
          <p:nvPr/>
        </p:nvSpPr>
        <p:spPr>
          <a:xfrm rot="5400000">
            <a:off x="1924812" y="2651760"/>
            <a:ext cx="777240" cy="77724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angle droit 8">
            <a:extLst>
              <a:ext uri="{FF2B5EF4-FFF2-40B4-BE49-F238E27FC236}">
                <a16:creationId xmlns:a16="http://schemas.microsoft.com/office/drawing/2014/main" id="{23B10950-8F9C-8BE6-E1AB-9A9252C161BA}"/>
              </a:ext>
            </a:extLst>
          </p:cNvPr>
          <p:cNvSpPr/>
          <p:nvPr/>
        </p:nvSpPr>
        <p:spPr>
          <a:xfrm flipV="1">
            <a:off x="7549445" y="3760244"/>
            <a:ext cx="777600" cy="7776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731235E-E539-47EC-8EC7-4EE70BC10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474" y="4836823"/>
            <a:ext cx="481079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519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ECFAAF-85F9-0556-46B7-8F09360E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WebClient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1C4A2B-D49D-CEE9-1AD2-D4A68947C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0695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F21473-8E60-3829-32F2-9F70111F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54C977-B801-21BB-C6F8-E4A0C0E62A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31580"/>
            <a:ext cx="10515600" cy="353943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org.springframework.boot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spring-boot-starter-oauth2-client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spring-webflux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io.projectreactor.netty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reactor-netty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7231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20C83A-CC5A-1EF5-DC0E-5641F867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WebClient</a:t>
            </a:r>
            <a:r>
              <a:rPr lang="fr-FR" dirty="0"/>
              <a:t> </a:t>
            </a:r>
            <a:r>
              <a:rPr lang="fr-FR" dirty="0" err="1"/>
              <a:t>bean</a:t>
            </a:r>
            <a:r>
              <a:rPr lang="fr-FR" dirty="0"/>
              <a:t> and update </a:t>
            </a:r>
            <a:r>
              <a:rPr lang="fr-FR" dirty="0" err="1"/>
              <a:t>controller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9BC3CE-08EE-1519-1D75-2090019C8D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6341" y="2258345"/>
            <a:ext cx="4969887" cy="304698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ClientRegistrationRepository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clientRegistrationrepository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OAuth2AuthorizedClientRepository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oAuth2AuthorizedClientRepository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ServletOAuth2AuthorizedClientExchangeFilterFunction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oauth2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ServletOAuth2AuthorizedClientExchangeFilterFunction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clientRegistrationrepository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oAuth2AuthorizedClientRepository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setDefaultOAuth2AuthorizedClient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apply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oauth2Configuration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C9A3034-1624-45C5-20BB-745B5B4A6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76" y="1715446"/>
            <a:ext cx="5543249" cy="433965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@Controller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AppController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OAuth2AuthorizedClientService 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oauth2ClientService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getAlbums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Model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OidcUser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"http://localhost:8765/api/albums"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albums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retrieve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bodyToMono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ParameterizedTypeReference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(){})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block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addAttribute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 </a:t>
            </a: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78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5D3DBB3-AE29-9BB9-A4E8-ADD0ED975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Social Login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1F70D08-35F3-1128-036D-DCE18B506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67087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A35A9-CFD9-B105-720A-FB9C5F960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E3E8B8-5589-3CAE-57D4-33B40E57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1225B82-02D8-6322-9792-BF98C7E7E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893" y="1368735"/>
            <a:ext cx="9450212" cy="5265119"/>
          </a:xfrm>
        </p:spPr>
      </p:pic>
    </p:spTree>
    <p:extLst>
      <p:ext uri="{BB962C8B-B14F-4D97-AF65-F5344CB8AC3E}">
        <p14:creationId xmlns:p14="http://schemas.microsoft.com/office/powerpoint/2010/main" val="37338737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84211-546A-A29D-398F-61C9512E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web application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B8F67ED-248B-162E-7027-53C8D7DB6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4" y="1368735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40411553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B57391-A368-7B11-10B2-8DA0BEE4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web application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F4D1215-2C0B-D813-3722-1C6F2E6E3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4" y="1368735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9111834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D73278-65E2-8EAF-B437-DE06765E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public /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controllers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CADBCE1-DB89-7A35-BB73-39B39EDC5B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86728" y="2447023"/>
            <a:ext cx="4767072" cy="310854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@Controller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HomePageController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"/home"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displayHomePage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Model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OAuth2User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if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!=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null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getAttribute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addAttribute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"home"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F65A3C2-6CD5-4ED8-01B5-E1EC0D6A4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47023"/>
            <a:ext cx="4767072" cy="31104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@Controller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IndexPageController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displayIndexPage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Model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"index"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234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136B09-1188-B416-825E-1167852F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public /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views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512CC95-B7DE-67C1-E462-6BD63D8E98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60020"/>
            <a:ext cx="3925824" cy="193899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&lt;!DOCTYPE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html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html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lang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="en"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head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meta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charset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="UTF-8"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&gt;Index page&lt;/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head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href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="/home"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&gt;Home page&lt;/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html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AA1494-1C4A-FA2E-91E6-A6884AD7A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1634" y="1690688"/>
            <a:ext cx="5802166" cy="2677656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&lt;!DOCTYPE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html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SYSTEM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"http://www.thymeleaf.org/dtd/xhtml1-strict-thymeleaf-4.dtd"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html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xmlns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="http://www.w3.org/1999/xhtml"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xmlns: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="http://www.thymeleaf.org"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lang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="en"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head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meta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charset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="UTF-8"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&gt;Home page&lt;/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head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Welcome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span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:text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 "${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}"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/&gt;&lt;/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href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logout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Logout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html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 </a:t>
            </a: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85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508C45-DD61-3C30-9540-B8FB6687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AFE611-89B4-4979-C593-25D93440F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Clients can </a:t>
            </a:r>
            <a:r>
              <a:rPr lang="fr-FR" dirty="0" err="1"/>
              <a:t>be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Public </a:t>
            </a:r>
          </a:p>
          <a:p>
            <a:pPr lvl="1"/>
            <a:r>
              <a:rPr lang="fr-FR" dirty="0" err="1"/>
              <a:t>confidential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25AB65-0758-04BD-6D70-39FCC993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7"/>
          <a:stretch/>
        </p:blipFill>
        <p:spPr>
          <a:xfrm>
            <a:off x="3788349" y="1557604"/>
            <a:ext cx="8011643" cy="44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5807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663E67-E2BE-C73C-D464-CD8B86C9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E77C3F-F37C-DEBD-3076-22C5CBE777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78950"/>
            <a:ext cx="10515600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ClientRegistrationRepository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repository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filterChain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authorizeRequests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authorizeRequests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AntPathRequestMatcher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permitAll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oauth2Login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Customizer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withDefaults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logout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logout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logout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logoutSuccessHandler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oidcLogoutSuccessHandler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invalidateHttpSession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clearAuthentication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deleteCookies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"JSESSIONID"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LogoutSuccessHandler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oidcLogoutSuccessHandler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OidcClientInitiatedLogoutSuccessHandler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successHandler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OidcClientInitiatedLogoutSuccessHandler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repository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successHandler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setPostLogoutRedirectUri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"http://localhost:8080/"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successHandler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4766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50E165-52E5-53CB-DDF4-7151A1500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Updating</a:t>
            </a:r>
            <a:r>
              <a:rPr lang="fr-FR" dirty="0"/>
              <a:t> </a:t>
            </a:r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5F76A5C-CE3D-1161-9865-E5BBA276FF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77526"/>
            <a:ext cx="10515600" cy="5047536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8091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web-app-social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are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using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key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cloack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provider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webapps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authorization-uri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http://localhost:8080/realms/web-apps/protocol/openid-connect/auth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-set-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http://localhost:8080/realms/web-apps/protocol/openid-connect/certs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token-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http://localhost:8080/realms/web-apps/protocol/openid-connect/token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user-info-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http://localhost:8080/realms/web-apps/protocol/openid-connect/userinfo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attribute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preferred_username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registration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webapps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grant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-type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authorization_code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webapp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-code-flow-client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client-secret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OFgWX2OvqQ0NUe4XSLtQvJiVtGpgk9SN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redirect-uri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http://localhost:8091/login/oauth2/code/webapps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scope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openid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profile,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roles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63331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39B986-04F3-7B19-F0F2-3F6F751E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And for social login 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29DB4B1-1FAD-B165-3CDE-37847C96C9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62138"/>
            <a:ext cx="10515600" cy="507831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provider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webapps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…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okta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issuer-uri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https://dev-149854.okta.com/oauth2/default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registration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webapps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...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google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facebook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github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okta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scope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openid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profile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redirect-uri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  <a:hlinkClick r:id="rId2"/>
              </a:rPr>
              <a:t>http://localhost:8091/login/oauth2/code/okta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6A368-1D41-C16D-86BB-A8ED9D9DD414}"/>
              </a:ext>
            </a:extLst>
          </p:cNvPr>
          <p:cNvSpPr/>
          <p:nvPr/>
        </p:nvSpPr>
        <p:spPr>
          <a:xfrm>
            <a:off x="1124712" y="3547872"/>
            <a:ext cx="4334256" cy="2945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498C80-CCFB-84CE-187F-7864F31C817A}"/>
              </a:ext>
            </a:extLst>
          </p:cNvPr>
          <p:cNvSpPr/>
          <p:nvPr/>
        </p:nvSpPr>
        <p:spPr>
          <a:xfrm>
            <a:off x="1124712" y="2643069"/>
            <a:ext cx="4334256" cy="392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496152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8C9A1C-F3BA-2B7A-60FA-670D4EAC6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Run application: </a:t>
            </a:r>
            <a:r>
              <a:rPr lang="fr-FR" dirty="0" err="1"/>
              <a:t>facebook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B878A2C-46FD-1164-3EAD-3BAB14032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818" y="1408125"/>
            <a:ext cx="3629532" cy="1181265"/>
          </a:xfrm>
        </p:spPr>
      </p:pic>
      <p:sp>
        <p:nvSpPr>
          <p:cNvPr id="6" name="Flèche : angle droit 5">
            <a:extLst>
              <a:ext uri="{FF2B5EF4-FFF2-40B4-BE49-F238E27FC236}">
                <a16:creationId xmlns:a16="http://schemas.microsoft.com/office/drawing/2014/main" id="{F5F7CC71-6691-03B4-67C6-1446AE4C6E67}"/>
              </a:ext>
            </a:extLst>
          </p:cNvPr>
          <p:cNvSpPr/>
          <p:nvPr/>
        </p:nvSpPr>
        <p:spPr>
          <a:xfrm rot="5400000">
            <a:off x="1993392" y="2141334"/>
            <a:ext cx="457200" cy="43891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585F22A-D671-792C-8A5E-03C835228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84" y="1998757"/>
            <a:ext cx="6882066" cy="13796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9AF4C42-5790-C024-F4AA-D15B1A4D4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39" y="3819868"/>
            <a:ext cx="2883315" cy="2403686"/>
          </a:xfrm>
          <a:prstGeom prst="rect">
            <a:avLst/>
          </a:prstGeom>
        </p:spPr>
      </p:pic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3BB581B4-6501-EAE8-99BD-13F20BA09CD3}"/>
              </a:ext>
            </a:extLst>
          </p:cNvPr>
          <p:cNvSpPr/>
          <p:nvPr/>
        </p:nvSpPr>
        <p:spPr>
          <a:xfrm rot="5400000" flipV="1">
            <a:off x="3418309" y="3585851"/>
            <a:ext cx="530352" cy="73152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CF0E47C-2F7E-BAE4-E151-B54B9E827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350" y="3750443"/>
            <a:ext cx="4372996" cy="2119838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32211812-DDF5-9D26-B0EA-7238C2A0272B}"/>
              </a:ext>
            </a:extLst>
          </p:cNvPr>
          <p:cNvSpPr/>
          <p:nvPr/>
        </p:nvSpPr>
        <p:spPr>
          <a:xfrm>
            <a:off x="3317725" y="5267562"/>
            <a:ext cx="969264" cy="2926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1E8D9F5-6010-2EA2-2B92-602D348C7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3025" y="5560170"/>
            <a:ext cx="5010849" cy="990738"/>
          </a:xfrm>
          <a:prstGeom prst="rect">
            <a:avLst/>
          </a:prstGeom>
        </p:spPr>
      </p:pic>
      <p:sp>
        <p:nvSpPr>
          <p:cNvPr id="17" name="Flèche : angle droit 16">
            <a:extLst>
              <a:ext uri="{FF2B5EF4-FFF2-40B4-BE49-F238E27FC236}">
                <a16:creationId xmlns:a16="http://schemas.microsoft.com/office/drawing/2014/main" id="{E5135D34-89AC-CCD9-B895-BFE67C6F54B4}"/>
              </a:ext>
            </a:extLst>
          </p:cNvPr>
          <p:cNvSpPr/>
          <p:nvPr/>
        </p:nvSpPr>
        <p:spPr>
          <a:xfrm flipV="1">
            <a:off x="9223273" y="4536042"/>
            <a:ext cx="530352" cy="73152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3326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99907-0BC7-DBE5-E1E4-C047B8425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3BA23-0464-4973-10B8-BDB0A851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Run application: google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A797AA9-ECEF-AE66-4BF8-C8B7F4CE4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818" y="1408125"/>
            <a:ext cx="3629532" cy="1181265"/>
          </a:xfrm>
        </p:spPr>
      </p:pic>
      <p:sp>
        <p:nvSpPr>
          <p:cNvPr id="6" name="Flèche : angle droit 5">
            <a:extLst>
              <a:ext uri="{FF2B5EF4-FFF2-40B4-BE49-F238E27FC236}">
                <a16:creationId xmlns:a16="http://schemas.microsoft.com/office/drawing/2014/main" id="{01FE9270-DB44-5F55-70DD-B0073701B068}"/>
              </a:ext>
            </a:extLst>
          </p:cNvPr>
          <p:cNvSpPr/>
          <p:nvPr/>
        </p:nvSpPr>
        <p:spPr>
          <a:xfrm rot="5400000">
            <a:off x="1993392" y="2141334"/>
            <a:ext cx="457200" cy="43891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1134D26-E70C-997B-DEE0-F535F607C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84" y="1998757"/>
            <a:ext cx="6882066" cy="1379609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31D1DC57-BA29-1912-C043-FA817708C482}"/>
              </a:ext>
            </a:extLst>
          </p:cNvPr>
          <p:cNvSpPr/>
          <p:nvPr/>
        </p:nvSpPr>
        <p:spPr>
          <a:xfrm>
            <a:off x="3317725" y="4563474"/>
            <a:ext cx="969264" cy="2926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FE3A4E5-F48B-AFF2-4E89-4D33CBF00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025" y="5560170"/>
            <a:ext cx="5010849" cy="990738"/>
          </a:xfrm>
          <a:prstGeom prst="rect">
            <a:avLst/>
          </a:prstGeom>
        </p:spPr>
      </p:pic>
      <p:sp>
        <p:nvSpPr>
          <p:cNvPr id="17" name="Flèche : angle droit 16">
            <a:extLst>
              <a:ext uri="{FF2B5EF4-FFF2-40B4-BE49-F238E27FC236}">
                <a16:creationId xmlns:a16="http://schemas.microsoft.com/office/drawing/2014/main" id="{F9D0DFD9-FF1D-3F46-2EC0-813D106B1E8D}"/>
              </a:ext>
            </a:extLst>
          </p:cNvPr>
          <p:cNvSpPr/>
          <p:nvPr/>
        </p:nvSpPr>
        <p:spPr>
          <a:xfrm flipV="1">
            <a:off x="9223273" y="4536042"/>
            <a:ext cx="530352" cy="73152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537069-FD95-B35C-3638-AA3EA68F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531" y="3755455"/>
            <a:ext cx="3696186" cy="16160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552B42-0A37-B35B-17AB-195CE5396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67" y="3951610"/>
            <a:ext cx="2754422" cy="1194085"/>
          </a:xfrm>
          <a:prstGeom prst="rect">
            <a:avLst/>
          </a:prstGeom>
        </p:spPr>
      </p:pic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FD4475DD-182F-E1EF-CF94-F4AF4C147F1D}"/>
              </a:ext>
            </a:extLst>
          </p:cNvPr>
          <p:cNvSpPr/>
          <p:nvPr/>
        </p:nvSpPr>
        <p:spPr>
          <a:xfrm rot="5400000" flipV="1">
            <a:off x="3418309" y="3585851"/>
            <a:ext cx="530352" cy="73152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146415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AFBB-2880-85AC-2854-65AFC5B85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2504B6-910B-E653-F51C-A17621DF0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Run application: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2CA6197-ED37-5939-2FFD-C25CBC1FB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818" y="1408125"/>
            <a:ext cx="3629532" cy="1181265"/>
          </a:xfrm>
        </p:spPr>
      </p:pic>
      <p:sp>
        <p:nvSpPr>
          <p:cNvPr id="6" name="Flèche : angle droit 5">
            <a:extLst>
              <a:ext uri="{FF2B5EF4-FFF2-40B4-BE49-F238E27FC236}">
                <a16:creationId xmlns:a16="http://schemas.microsoft.com/office/drawing/2014/main" id="{9C4E425E-6BC7-4E05-7F1D-B3F3AF8DF6FB}"/>
              </a:ext>
            </a:extLst>
          </p:cNvPr>
          <p:cNvSpPr/>
          <p:nvPr/>
        </p:nvSpPr>
        <p:spPr>
          <a:xfrm rot="5400000">
            <a:off x="1993392" y="2141334"/>
            <a:ext cx="457200" cy="43891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B6CAF04-D268-5915-2878-62772A734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84" y="1998757"/>
            <a:ext cx="6882066" cy="1379609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87606825-1968-089F-51AD-02B11CA1ADF6}"/>
              </a:ext>
            </a:extLst>
          </p:cNvPr>
          <p:cNvSpPr/>
          <p:nvPr/>
        </p:nvSpPr>
        <p:spPr>
          <a:xfrm>
            <a:off x="3317725" y="4563474"/>
            <a:ext cx="969264" cy="2926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A6BB602-9A95-4607-5BAD-0F54BB556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929" y="4360713"/>
            <a:ext cx="5010849" cy="990738"/>
          </a:xfrm>
          <a:prstGeom prst="rect">
            <a:avLst/>
          </a:prstGeom>
        </p:spPr>
      </p:pic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5157611C-3D28-87EB-2445-ACF9C24D571D}"/>
              </a:ext>
            </a:extLst>
          </p:cNvPr>
          <p:cNvSpPr/>
          <p:nvPr/>
        </p:nvSpPr>
        <p:spPr>
          <a:xfrm rot="5400000" flipV="1">
            <a:off x="3418309" y="3585851"/>
            <a:ext cx="530352" cy="73152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2DB871E-B5BD-91FE-686F-270E86EBF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54" y="3592409"/>
            <a:ext cx="2810895" cy="20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3539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8E07-968B-4315-1618-27BBCB5A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OKTA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801267F-944A-C4BA-BD67-7EE6365D2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836868" cy="435133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D1E106A-F8D8-770B-EF93-629169A92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349" y="3113807"/>
            <a:ext cx="6076422" cy="292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947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CB4A6-5D92-AE4E-514E-F54630579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1873A4B-2868-1334-6041-ED76131C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 </a:t>
            </a:r>
            <a:r>
              <a:rPr lang="fr-FR"/>
              <a:t>JavaScript Application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2473D14-21C9-8BE4-BFC0-A55AF99FE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9213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35D5014-0AFD-9D25-1676-4C8DD72EF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5A035AE-1594-DC1B-FAF4-56B937D32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146" y="1825625"/>
            <a:ext cx="9059708" cy="4351338"/>
          </a:xfrm>
        </p:spPr>
      </p:pic>
    </p:spTree>
    <p:extLst>
      <p:ext uri="{BB962C8B-B14F-4D97-AF65-F5344CB8AC3E}">
        <p14:creationId xmlns:p14="http://schemas.microsoft.com/office/powerpoint/2010/main" val="151467377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DC5E82-46BB-B64B-B998-5F124420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438D795-F7E0-8A54-DE7D-BD4F09F95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7291"/>
            <a:ext cx="10515600" cy="3268005"/>
          </a:xfrm>
        </p:spPr>
      </p:pic>
    </p:spTree>
    <p:extLst>
      <p:ext uri="{BB962C8B-B14F-4D97-AF65-F5344CB8AC3E}">
        <p14:creationId xmlns:p14="http://schemas.microsoft.com/office/powerpoint/2010/main" val="69685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55C167-01F3-6F6E-9F9A-04F33661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A23229D-A64C-4BC9-3137-8CD22F594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867" y="1444937"/>
            <a:ext cx="6274266" cy="5265119"/>
          </a:xfrm>
        </p:spPr>
      </p:pic>
    </p:spTree>
    <p:extLst>
      <p:ext uri="{BB962C8B-B14F-4D97-AF65-F5344CB8AC3E}">
        <p14:creationId xmlns:p14="http://schemas.microsoft.com/office/powerpoint/2010/main" val="7821357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DEE140-BF45-221A-F47F-08AAE608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JavaScript: </a:t>
            </a:r>
            <a:r>
              <a:rPr lang="fr-FR" dirty="0" err="1"/>
              <a:t>generate</a:t>
            </a:r>
            <a:r>
              <a:rPr lang="fr-FR" dirty="0"/>
              <a:t> state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ED1DD8-6691-BC8C-3752-BA60AFF35A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847133"/>
            <a:ext cx="10515600" cy="2308324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function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generateState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length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stateValue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alphaNumericCharacters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"ABCDEFGHIJKLMNOPQRSTUVWXYZabcdefghijklmnopqrstuvwxyz0123456789"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alphaNumericCharactersLength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alphaNumericCharacters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for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0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length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++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stateValue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alphaNumericCharacters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charAt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Math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floor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Math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random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*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alphaNumericCharactersLength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document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getElementById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"state"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innerHTML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stateValue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9812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7357E0-4129-4262-B76E-2FFD8CC8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JavaScript: </a:t>
            </a:r>
            <a:r>
              <a:rPr lang="fr-FR" dirty="0" err="1"/>
              <a:t>generate</a:t>
            </a:r>
            <a:r>
              <a:rPr lang="fr-FR" dirty="0"/>
              <a:t> code </a:t>
            </a:r>
            <a:r>
              <a:rPr lang="fr-FR" dirty="0" err="1"/>
              <a:t>verifier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1ED49E-D331-4DEE-A95F-A9AE139552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85358"/>
            <a:ext cx="10515600" cy="403187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function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generateCodeVerifier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returnValue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randomBytes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Uint8Array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32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window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crypto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getRandomValues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randomBytes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returnValue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base64UrlEncode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randomBytes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document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getElementById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innerHTML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returnValue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function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base64UrlEncode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source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stringValue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fromCharCode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apply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null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source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base64Encoded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btoa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stringValue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base64Encoded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replace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/\+/g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'-'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replace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/\//g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'_'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replace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/=/g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''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 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83824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42818-A7B1-CF98-E39D-D267B7AC1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194DFF-3CF6-8302-7759-56B213442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JavaScript: </a:t>
            </a:r>
            <a:r>
              <a:rPr lang="fr-FR" dirty="0" err="1"/>
              <a:t>generate</a:t>
            </a:r>
            <a:r>
              <a:rPr lang="fr-FR" dirty="0"/>
              <a:t> code challenge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AEF4517-1243-B996-D6C9-27194E3BE9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6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async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function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generateCodeChallenge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codeChallengeValue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document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getElementById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innerHTML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textEncoder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TextEncoder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'US-ASCII'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encodedValue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textEncoder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await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window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crypto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subtle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digest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"SHA-256"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encodedValue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codeChallengeValue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base64UrlEncode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Array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from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Uint8Array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document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getElementById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codeChallenge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innerHTML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codeChallengeValue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function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base64UrlEncode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source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stringValue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fromCharCode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apply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null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source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base64Encoded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btoa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stringValue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base64Encoded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replace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/\+/g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'-'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replace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/\//g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'_'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replace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/=/g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''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 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90962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38CA56-39E6-AC3A-3087-CF215913A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JavaScript: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auth</a:t>
            </a:r>
            <a:r>
              <a:rPr lang="fr-FR" dirty="0"/>
              <a:t> code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53E771C-36DF-E0EB-27F1-BC87AF02D0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108469"/>
            <a:ext cx="10515600" cy="378565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function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getAuthCode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state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document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getElementById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"state"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innerHTML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codeChallenge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document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getElementById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"codeChallenge"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innerHTML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authorizationURL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"http://localhost:8080/realms/web-apps/protocol/openid-connect/auth"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authorizationURL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"?client_id="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clientId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authorizationURL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"&amp;response_type=code"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authorizationURL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"&amp;scope=openid"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authorizationURL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"&amp;redirect_uri="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redirectUri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authorizationURL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"&amp;state="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state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authorizationURL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"&amp;code_challenge="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codeChallenge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authorizationURL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"&amp;code_challenge_method=S256"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window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open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authorizationURL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'authorizationRequestWindow'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'width=800,height=600,left=200,top=200'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40075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80E829-E64E-ED37-E651-450BC59E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JavaScript: Return code (popup page)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A08282-CC5A-145C-0F08-692620DE46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31580"/>
            <a:ext cx="10515600" cy="353943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script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="text/javascript"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urlParams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URLSearchParams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window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location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search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authCode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urlParams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'code'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state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urlParams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'state'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error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urlParams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'error'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errorDescription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urlParams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'error_description'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if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error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window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alert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"The following error took place:"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error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". Description of error:"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errorDescription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else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window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opener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postAuthorize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state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authCode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window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close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script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endParaRPr kumimoji="0" lang="fr-FR" altLang="fr-F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2788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854F2-D6C9-2AF9-7237-6A1ED182C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JavaScript: Post </a:t>
            </a:r>
            <a:r>
              <a:rPr lang="fr-FR" dirty="0" err="1"/>
              <a:t>authorize</a:t>
            </a:r>
            <a:r>
              <a:rPr lang="fr-FR" dirty="0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EF1A07-5201-C4C5-3AB8-0014B081A0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10482"/>
            <a:ext cx="4756302" cy="1754326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function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postAuthorize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state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originalStateValue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document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getElementById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"state"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innerHTML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if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state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===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originalStateValue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requestTokens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else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alert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Invalid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state value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received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13F91F4-89DB-7C0D-1715-61553864B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5672" y="2241352"/>
            <a:ext cx="6828536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altLang="fr-FR" sz="1200" i="1" dirty="0" err="1">
                <a:solidFill>
                  <a:srgbClr val="C679DD"/>
                </a:solidFill>
                <a:latin typeface="JetBrains Mono"/>
              </a:rPr>
              <a:t>function</a:t>
            </a:r>
            <a:r>
              <a:rPr lang="fr-FR" altLang="fr-FR" sz="1200" i="1" dirty="0">
                <a:solidFill>
                  <a:srgbClr val="C679DD"/>
                </a:solidFill>
                <a:latin typeface="JetBrains Mono"/>
              </a:rPr>
              <a:t> </a:t>
            </a:r>
            <a:r>
              <a:rPr lang="fr-FR" altLang="fr-FR" sz="1200" i="1" dirty="0" err="1">
                <a:solidFill>
                  <a:srgbClr val="E5C17C"/>
                </a:solidFill>
                <a:latin typeface="JetBrains Mono"/>
              </a:rPr>
              <a:t>requestTokens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 err="1">
                <a:solidFill>
                  <a:srgbClr val="ABB2BF"/>
                </a:solidFill>
                <a:latin typeface="JetBrains Mono"/>
              </a:rPr>
              <a:t>authCode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) {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</a:t>
            </a:r>
            <a:r>
              <a:rPr lang="fr-FR" altLang="fr-FR" sz="1200" i="1" dirty="0">
                <a:solidFill>
                  <a:srgbClr val="C679DD"/>
                </a:solidFill>
                <a:latin typeface="JetBrains Mono"/>
              </a:rPr>
              <a:t>let </a:t>
            </a:r>
            <a:r>
              <a:rPr lang="fr-FR" altLang="fr-FR" sz="1200" dirty="0" err="1">
                <a:solidFill>
                  <a:srgbClr val="D19A66"/>
                </a:solidFill>
                <a:latin typeface="JetBrains Mono"/>
              </a:rPr>
              <a:t>codeVerifier</a:t>
            </a:r>
            <a:r>
              <a:rPr lang="fr-FR" altLang="fr-FR" sz="1200" dirty="0">
                <a:solidFill>
                  <a:srgbClr val="D19A66"/>
                </a:solidFill>
                <a:latin typeface="JetBrains Mono"/>
              </a:rPr>
              <a:t> 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= </a:t>
            </a:r>
            <a:r>
              <a:rPr lang="fr-FR" altLang="fr-FR" sz="1200" dirty="0" err="1">
                <a:solidFill>
                  <a:srgbClr val="D19A66"/>
                </a:solidFill>
                <a:latin typeface="JetBrains Mono"/>
              </a:rPr>
              <a:t>document</a:t>
            </a:r>
            <a:r>
              <a:rPr lang="fr-FR" altLang="fr-FR" sz="1200" dirty="0" err="1">
                <a:solidFill>
                  <a:srgbClr val="A6B2C0"/>
                </a:solidFill>
                <a:latin typeface="JetBrains Mono"/>
              </a:rPr>
              <a:t>.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getElementById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codeVerifier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).</a:t>
            </a:r>
            <a:r>
              <a:rPr lang="fr-FR" altLang="fr-FR" sz="1200" dirty="0" err="1">
                <a:solidFill>
                  <a:srgbClr val="E06C75"/>
                </a:solidFill>
                <a:latin typeface="JetBrains Mono"/>
              </a:rPr>
              <a:t>innerHTML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</a:t>
            </a:r>
            <a:r>
              <a:rPr lang="fr-FR" altLang="fr-FR" sz="1200" i="1" dirty="0">
                <a:solidFill>
                  <a:srgbClr val="C679DD"/>
                </a:solidFill>
                <a:latin typeface="JetBrains Mono"/>
              </a:rPr>
              <a:t>let </a:t>
            </a:r>
            <a:r>
              <a:rPr lang="fr-FR" altLang="fr-FR" sz="1200" dirty="0">
                <a:solidFill>
                  <a:srgbClr val="D19A66"/>
                </a:solidFill>
                <a:latin typeface="JetBrains Mono"/>
              </a:rPr>
              <a:t>data 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= 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{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grant_type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: 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authorization_code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client_id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: </a:t>
            </a:r>
            <a:r>
              <a:rPr lang="fr-FR" altLang="fr-FR" sz="1200" dirty="0" err="1">
                <a:solidFill>
                  <a:srgbClr val="D19A66"/>
                </a:solidFill>
                <a:latin typeface="JetBrains Mono"/>
              </a:rPr>
              <a:t>clientId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"code"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: </a:t>
            </a:r>
            <a:r>
              <a:rPr lang="fr-FR" altLang="fr-FR" sz="1200" dirty="0" err="1">
                <a:solidFill>
                  <a:srgbClr val="ABB2BF"/>
                </a:solidFill>
                <a:latin typeface="JetBrains Mono"/>
              </a:rPr>
              <a:t>authCode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code_verifier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: </a:t>
            </a:r>
            <a:r>
              <a:rPr lang="fr-FR" altLang="fr-FR" sz="1200" dirty="0" err="1">
                <a:solidFill>
                  <a:srgbClr val="D19A66"/>
                </a:solidFill>
                <a:latin typeface="JetBrains Mono"/>
              </a:rPr>
              <a:t>codeVerifier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redirect_uri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: </a:t>
            </a:r>
            <a:r>
              <a:rPr lang="fr-FR" altLang="fr-FR" sz="1200" dirty="0" err="1">
                <a:solidFill>
                  <a:srgbClr val="D19A66"/>
                </a:solidFill>
                <a:latin typeface="JetBrains Mono"/>
              </a:rPr>
              <a:t>redirectUri</a:t>
            </a:r>
            <a:br>
              <a:rPr lang="fr-FR" altLang="fr-FR" sz="1200" dirty="0">
                <a:solidFill>
                  <a:srgbClr val="D19A66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D19A66"/>
                </a:solidFill>
                <a:latin typeface="JetBrains Mono"/>
              </a:rPr>
              <a:t>    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};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</a:t>
            </a:r>
            <a:r>
              <a:rPr lang="fr-FR" altLang="fr-FR" sz="1200" dirty="0">
                <a:solidFill>
                  <a:srgbClr val="E06C75"/>
                </a:solidFill>
                <a:latin typeface="JetBrains Mono"/>
              </a:rPr>
              <a:t>$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.</a:t>
            </a:r>
            <a:r>
              <a:rPr lang="fr-FR" altLang="fr-FR" sz="1200" dirty="0">
                <a:solidFill>
                  <a:srgbClr val="61AEEF"/>
                </a:solidFill>
                <a:latin typeface="JetBrains Mono"/>
              </a:rPr>
              <a:t>ajax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({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beforeSend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: </a:t>
            </a:r>
            <a:r>
              <a:rPr lang="fr-FR" altLang="fr-FR" sz="1200" i="1" dirty="0" err="1">
                <a:solidFill>
                  <a:srgbClr val="C679DD"/>
                </a:solidFill>
                <a:latin typeface="JetBrains Mono"/>
              </a:rPr>
              <a:t>function</a:t>
            </a:r>
            <a:r>
              <a:rPr lang="fr-FR" altLang="fr-FR" sz="1200" i="1" dirty="0">
                <a:solidFill>
                  <a:srgbClr val="C679DD"/>
                </a:solidFill>
                <a:latin typeface="JetBrains Mono"/>
              </a:rPr>
              <a:t> 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 err="1">
                <a:solidFill>
                  <a:srgbClr val="ABB2BF"/>
                </a:solidFill>
                <a:latin typeface="JetBrains Mono"/>
              </a:rPr>
              <a:t>request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) {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    </a:t>
            </a:r>
            <a:r>
              <a:rPr lang="fr-FR" altLang="fr-FR" sz="1200" dirty="0" err="1">
                <a:solidFill>
                  <a:srgbClr val="ABB2BF"/>
                </a:solidFill>
                <a:latin typeface="JetBrains Mono"/>
              </a:rPr>
              <a:t>request</a:t>
            </a:r>
            <a:r>
              <a:rPr lang="fr-FR" altLang="fr-FR" sz="1200" dirty="0" err="1">
                <a:solidFill>
                  <a:srgbClr val="A6B2C0"/>
                </a:solidFill>
                <a:latin typeface="JetBrains Mono"/>
              </a:rPr>
              <a:t>.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setRequestHeader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"Content-type"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 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"application/x-www-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form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-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urlencoded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; 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charset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=UTF-8"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);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},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</a:t>
            </a:r>
            <a:r>
              <a:rPr lang="fr-FR" altLang="fr-FR" sz="1200" dirty="0">
                <a:solidFill>
                  <a:srgbClr val="E06C75"/>
                </a:solidFill>
                <a:latin typeface="JetBrains Mono"/>
              </a:rPr>
              <a:t>type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: 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"POST"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</a:t>
            </a:r>
            <a:r>
              <a:rPr lang="fr-FR" altLang="fr-FR" sz="1200" dirty="0">
                <a:solidFill>
                  <a:srgbClr val="E06C75"/>
                </a:solidFill>
                <a:latin typeface="JetBrains Mono"/>
              </a:rPr>
              <a:t>url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: 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"http://localhost:8080/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realms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/web-apps/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protocol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/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openid-connect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/token"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</a:t>
            </a:r>
            <a:r>
              <a:rPr lang="fr-FR" altLang="fr-FR" sz="1200" dirty="0">
                <a:solidFill>
                  <a:srgbClr val="E06C75"/>
                </a:solidFill>
                <a:latin typeface="JetBrains Mono"/>
              </a:rPr>
              <a:t>data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: </a:t>
            </a:r>
            <a:r>
              <a:rPr lang="fr-FR" altLang="fr-FR" sz="1200" dirty="0">
                <a:solidFill>
                  <a:srgbClr val="D19A66"/>
                </a:solidFill>
                <a:latin typeface="JetBrains Mono"/>
              </a:rPr>
              <a:t>data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success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: </a:t>
            </a:r>
            <a:r>
              <a:rPr lang="fr-FR" altLang="fr-FR" sz="1200" i="1" dirty="0" err="1">
                <a:solidFill>
                  <a:srgbClr val="E5C17C"/>
                </a:solidFill>
                <a:latin typeface="JetBrains Mono"/>
              </a:rPr>
              <a:t>postRequestAccessToken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</a:t>
            </a:r>
            <a:r>
              <a:rPr lang="fr-FR" altLang="fr-FR" sz="1200" dirty="0" err="1">
                <a:solidFill>
                  <a:srgbClr val="E06C75"/>
                </a:solidFill>
                <a:latin typeface="JetBrains Mono"/>
              </a:rPr>
              <a:t>dataType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: 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json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br>
              <a:rPr lang="fr-FR" altLang="fr-FR" sz="1200" dirty="0">
                <a:solidFill>
                  <a:srgbClr val="98C379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    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});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}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i="1" dirty="0" err="1">
                <a:solidFill>
                  <a:srgbClr val="C679DD"/>
                </a:solidFill>
                <a:latin typeface="JetBrains Mono"/>
              </a:rPr>
              <a:t>function</a:t>
            </a:r>
            <a:r>
              <a:rPr lang="fr-FR" altLang="fr-FR" sz="1200" i="1" dirty="0">
                <a:solidFill>
                  <a:srgbClr val="C679DD"/>
                </a:solidFill>
                <a:latin typeface="JetBrains Mono"/>
              </a:rPr>
              <a:t> </a:t>
            </a:r>
            <a:r>
              <a:rPr lang="fr-FR" altLang="fr-FR" sz="1200" i="1" dirty="0" err="1">
                <a:solidFill>
                  <a:srgbClr val="E5C17C"/>
                </a:solidFill>
                <a:latin typeface="JetBrains Mono"/>
              </a:rPr>
              <a:t>postRequestAccessToken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>
                <a:solidFill>
                  <a:srgbClr val="ABB2BF"/>
                </a:solidFill>
                <a:latin typeface="JetBrains Mono"/>
              </a:rPr>
              <a:t>data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 </a:t>
            </a:r>
            <a:r>
              <a:rPr lang="fr-FR" altLang="fr-FR" sz="1200" dirty="0" err="1">
                <a:solidFill>
                  <a:srgbClr val="ABB2BF"/>
                </a:solidFill>
                <a:latin typeface="JetBrains Mono"/>
              </a:rPr>
              <a:t>status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 </a:t>
            </a:r>
            <a:r>
              <a:rPr lang="fr-FR" altLang="fr-FR" sz="1200" dirty="0" err="1">
                <a:solidFill>
                  <a:srgbClr val="ABB2BF"/>
                </a:solidFill>
                <a:latin typeface="JetBrains Mono"/>
              </a:rPr>
              <a:t>jqXHR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) {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</a:t>
            </a:r>
            <a:r>
              <a:rPr lang="fr-FR" altLang="fr-FR" sz="1200" dirty="0" err="1">
                <a:solidFill>
                  <a:srgbClr val="D19A66"/>
                </a:solidFill>
                <a:latin typeface="JetBrains Mono"/>
              </a:rPr>
              <a:t>document</a:t>
            </a:r>
            <a:r>
              <a:rPr lang="fr-FR" altLang="fr-FR" sz="1200" dirty="0" err="1">
                <a:solidFill>
                  <a:srgbClr val="A6B2C0"/>
                </a:solidFill>
                <a:latin typeface="JetBrains Mono"/>
              </a:rPr>
              <a:t>.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getElementById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accessToken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).</a:t>
            </a:r>
            <a:r>
              <a:rPr lang="fr-FR" altLang="fr-FR" sz="1200" dirty="0" err="1">
                <a:solidFill>
                  <a:srgbClr val="E06C75"/>
                </a:solidFill>
                <a:latin typeface="JetBrains Mono"/>
              </a:rPr>
              <a:t>innerHTML</a:t>
            </a:r>
            <a:r>
              <a:rPr lang="fr-FR" altLang="fr-FR" sz="1200" dirty="0">
                <a:solidFill>
                  <a:srgbClr val="E06C75"/>
                </a:solidFill>
                <a:latin typeface="JetBrains Mono"/>
              </a:rPr>
              <a:t> 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= </a:t>
            </a:r>
            <a:r>
              <a:rPr lang="fr-FR" altLang="fr-FR" sz="1200" dirty="0">
                <a:solidFill>
                  <a:srgbClr val="ABB2BF"/>
                </a:solidFill>
                <a:latin typeface="JetBrains Mono"/>
              </a:rPr>
              <a:t>data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[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access_token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];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} </a:t>
            </a:r>
            <a:endParaRPr lang="fr-FR" altLang="fr-F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24639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680A4-9003-8A08-45F9-96E356678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JavaScript: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</a:t>
            </a:r>
            <a:r>
              <a:rPr lang="fr-FR" dirty="0" err="1"/>
              <a:t>endpoint</a:t>
            </a:r>
            <a:r>
              <a:rPr lang="fr-FR" dirty="0"/>
              <a:t> data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EBBD95-4701-DEB1-F6CA-0CFDE5F430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39137"/>
            <a:ext cx="9045874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function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getInfoFromResourceServer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accessToken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document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getElementById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"accessToken"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innerHTML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$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ajax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beforeSend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function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request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request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setRequestHeader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"Content-type"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"application/x-www-form-urlencoded; charset=UTF-8"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request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setRequestHeader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"Authorization"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"Bearer "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accessToken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},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type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"GET"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url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"http://localhost:8765/api/users/status"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success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postInfoFromAccessToken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dataType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"text"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function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postInfoFromAccessToken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data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status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jqXHR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alert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data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2253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934B0B-39F8-9122-8CE1-4EF3AA236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CORS in </a:t>
            </a:r>
            <a:r>
              <a:rPr lang="fr-FR" dirty="0" err="1"/>
              <a:t>gateway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E7A083-A926-CDBF-8B13-A7E3997BD0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39138"/>
            <a:ext cx="10515600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gateway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cloud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gateway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globalcors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cors-configurations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'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/**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]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'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allowed-origins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'*'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allowed-methods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‘*’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allowed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-headers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'*'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add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-to-simple-url-handler-mapping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endParaRPr kumimoji="0" lang="fr-FR" altLang="fr-F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04719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DDD0F-D583-2D11-7F2A-5AE7FAC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CORS in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FF2ACC7-CE98-FE34-4803-A156571A8A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8264" y="1448540"/>
            <a:ext cx="5507736" cy="489364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setJwtGrantedAuthoritiesConverter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require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all calls to webservice to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authenticated</a:t>
            </a:r>
            <a:b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// for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users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scope must have profile scope</a:t>
            </a:r>
            <a:b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cors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Customizer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withDefaults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	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SCOPE_profile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developer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	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hasRole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"DEVELOPER"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are a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and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expect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receive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token</a:t>
            </a:r>
            <a:b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A30C267-33FD-076C-B21A-DE6C39D36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4224" y="1448540"/>
            <a:ext cx="4989576" cy="21236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altLang="fr-FR" sz="1200" dirty="0">
                <a:solidFill>
                  <a:srgbClr val="61AEEF"/>
                </a:solidFill>
                <a:latin typeface="JetBrains Mono"/>
              </a:rPr>
              <a:t>@Bean</a:t>
            </a:r>
            <a:br>
              <a:rPr lang="fr-FR" altLang="fr-FR" sz="1200" dirty="0">
                <a:solidFill>
                  <a:srgbClr val="61AEEF"/>
                </a:solidFill>
                <a:latin typeface="JetBrains Mono"/>
              </a:rPr>
            </a:br>
            <a:r>
              <a:rPr lang="fr-FR" altLang="fr-FR" sz="1200" i="1" dirty="0" err="1">
                <a:solidFill>
                  <a:srgbClr val="98C379"/>
                </a:solidFill>
                <a:latin typeface="JetBrains Mono"/>
              </a:rPr>
              <a:t>CorsConfigurationSource</a:t>
            </a:r>
            <a:r>
              <a:rPr lang="fr-FR" altLang="fr-FR" sz="1200" i="1" dirty="0">
                <a:solidFill>
                  <a:srgbClr val="98C379"/>
                </a:solidFill>
                <a:latin typeface="JetBrains Mono"/>
              </a:rPr>
              <a:t> 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corsConfigurationSource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() {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</a:t>
            </a:r>
            <a:r>
              <a:rPr lang="fr-FR" altLang="fr-FR" sz="1200" dirty="0" err="1">
                <a:solidFill>
                  <a:srgbClr val="E5C17C"/>
                </a:solidFill>
                <a:latin typeface="JetBrains Mono"/>
              </a:rPr>
              <a:t>CorsConfiguration</a:t>
            </a:r>
            <a:r>
              <a:rPr lang="fr-FR" altLang="fr-FR" sz="1200" dirty="0">
                <a:solidFill>
                  <a:srgbClr val="E5C17C"/>
                </a:solidFill>
                <a:latin typeface="JetBrains Mono"/>
              </a:rPr>
              <a:t> </a:t>
            </a:r>
            <a:r>
              <a:rPr lang="fr-FR" altLang="fr-FR" sz="1200" dirty="0">
                <a:solidFill>
                  <a:srgbClr val="D19A66"/>
                </a:solidFill>
                <a:latin typeface="JetBrains Mono"/>
              </a:rPr>
              <a:t>configuration 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= </a:t>
            </a:r>
            <a:r>
              <a:rPr lang="fr-FR" altLang="fr-FR" sz="1200" i="1" dirty="0">
                <a:solidFill>
                  <a:srgbClr val="C679DD"/>
                </a:solidFill>
                <a:latin typeface="JetBrains Mono"/>
              </a:rPr>
              <a:t>new 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CorsConfiguration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();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</a:t>
            </a:r>
            <a:r>
              <a:rPr lang="fr-FR" altLang="fr-FR" sz="1200" dirty="0" err="1">
                <a:solidFill>
                  <a:srgbClr val="D19A66"/>
                </a:solidFill>
                <a:latin typeface="JetBrains Mono"/>
              </a:rPr>
              <a:t>configuration</a:t>
            </a:r>
            <a:r>
              <a:rPr lang="fr-FR" altLang="fr-FR" sz="1200" dirty="0" err="1">
                <a:solidFill>
                  <a:srgbClr val="A6B2C0"/>
                </a:solidFill>
                <a:latin typeface="JetBrains Mono"/>
              </a:rPr>
              <a:t>.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setAllowedOrigins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 err="1">
                <a:solidFill>
                  <a:srgbClr val="E5C17C"/>
                </a:solidFill>
                <a:latin typeface="JetBrains Mono"/>
              </a:rPr>
              <a:t>Collections</a:t>
            </a:r>
            <a:r>
              <a:rPr lang="fr-FR" altLang="fr-FR" sz="1200" dirty="0" err="1">
                <a:solidFill>
                  <a:srgbClr val="A6B2C0"/>
                </a:solidFill>
                <a:latin typeface="JetBrains Mono"/>
              </a:rPr>
              <a:t>.</a:t>
            </a:r>
            <a:r>
              <a:rPr lang="fr-FR" altLang="fr-FR" sz="1200" i="1" dirty="0" err="1">
                <a:solidFill>
                  <a:srgbClr val="61AEEF"/>
                </a:solidFill>
                <a:latin typeface="JetBrains Mono"/>
              </a:rPr>
              <a:t>singletonList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"*"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));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</a:t>
            </a:r>
            <a:r>
              <a:rPr lang="fr-FR" altLang="fr-FR" sz="1200" dirty="0" err="1">
                <a:solidFill>
                  <a:srgbClr val="D19A66"/>
                </a:solidFill>
                <a:latin typeface="JetBrains Mono"/>
              </a:rPr>
              <a:t>configuration</a:t>
            </a:r>
            <a:r>
              <a:rPr lang="fr-FR" altLang="fr-FR" sz="1200" dirty="0" err="1">
                <a:solidFill>
                  <a:srgbClr val="A6B2C0"/>
                </a:solidFill>
                <a:latin typeface="JetBrains Mono"/>
              </a:rPr>
              <a:t>.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setAllowedHeaders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 err="1">
                <a:solidFill>
                  <a:srgbClr val="E5C17C"/>
                </a:solidFill>
                <a:latin typeface="JetBrains Mono"/>
              </a:rPr>
              <a:t>Collections</a:t>
            </a:r>
            <a:r>
              <a:rPr lang="fr-FR" altLang="fr-FR" sz="1200" dirty="0" err="1">
                <a:solidFill>
                  <a:srgbClr val="A6B2C0"/>
                </a:solidFill>
                <a:latin typeface="JetBrains Mono"/>
              </a:rPr>
              <a:t>.</a:t>
            </a:r>
            <a:r>
              <a:rPr lang="fr-FR" altLang="fr-FR" sz="1200" i="1" dirty="0" err="1">
                <a:solidFill>
                  <a:srgbClr val="61AEEF"/>
                </a:solidFill>
                <a:latin typeface="JetBrains Mono"/>
              </a:rPr>
              <a:t>singletonList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"*"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));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</a:t>
            </a:r>
            <a:r>
              <a:rPr lang="fr-FR" altLang="fr-FR" sz="1200" dirty="0" err="1">
                <a:solidFill>
                  <a:srgbClr val="D19A66"/>
                </a:solidFill>
                <a:latin typeface="JetBrains Mono"/>
              </a:rPr>
              <a:t>configuration</a:t>
            </a:r>
            <a:r>
              <a:rPr lang="fr-FR" altLang="fr-FR" sz="1200" dirty="0" err="1">
                <a:solidFill>
                  <a:srgbClr val="A6B2C0"/>
                </a:solidFill>
                <a:latin typeface="JetBrains Mono"/>
              </a:rPr>
              <a:t>.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setAllowedMethods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 err="1">
                <a:solidFill>
                  <a:srgbClr val="E5C17C"/>
                </a:solidFill>
                <a:latin typeface="JetBrains Mono"/>
              </a:rPr>
              <a:t>Collections</a:t>
            </a:r>
            <a:r>
              <a:rPr lang="fr-FR" altLang="fr-FR" sz="1200" dirty="0" err="1">
                <a:solidFill>
                  <a:srgbClr val="A6B2C0"/>
                </a:solidFill>
                <a:latin typeface="JetBrains Mono"/>
              </a:rPr>
              <a:t>.</a:t>
            </a:r>
            <a:r>
              <a:rPr lang="fr-FR" altLang="fr-FR" sz="1200" i="1" dirty="0" err="1">
                <a:solidFill>
                  <a:srgbClr val="61AEEF"/>
                </a:solidFill>
                <a:latin typeface="JetBrains Mono"/>
              </a:rPr>
              <a:t>singletonList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"*"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));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</a:t>
            </a:r>
            <a:r>
              <a:rPr lang="fr-FR" altLang="fr-FR" sz="1200" dirty="0" err="1">
                <a:solidFill>
                  <a:srgbClr val="E5C17C"/>
                </a:solidFill>
                <a:latin typeface="JetBrains Mono"/>
              </a:rPr>
              <a:t>UrlBasedCorsConfigurationSource</a:t>
            </a:r>
            <a:r>
              <a:rPr lang="fr-FR" altLang="fr-FR" sz="1200" dirty="0">
                <a:solidFill>
                  <a:srgbClr val="E5C17C"/>
                </a:solidFill>
                <a:latin typeface="JetBrains Mono"/>
              </a:rPr>
              <a:t> </a:t>
            </a:r>
            <a:r>
              <a:rPr lang="fr-FR" altLang="fr-FR" sz="1200" dirty="0">
                <a:solidFill>
                  <a:srgbClr val="D19A66"/>
                </a:solidFill>
                <a:latin typeface="JetBrains Mono"/>
              </a:rPr>
              <a:t>source 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= </a:t>
            </a:r>
            <a:r>
              <a:rPr lang="fr-FR" altLang="fr-FR" sz="1200" i="1" dirty="0">
                <a:solidFill>
                  <a:srgbClr val="C679DD"/>
                </a:solidFill>
                <a:latin typeface="JetBrains Mono"/>
              </a:rPr>
              <a:t>new 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UrlBasedCorsConfigurationSource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();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</a:t>
            </a:r>
            <a:r>
              <a:rPr lang="fr-FR" altLang="fr-FR" sz="1200" dirty="0" err="1">
                <a:solidFill>
                  <a:srgbClr val="D19A66"/>
                </a:solidFill>
                <a:latin typeface="JetBrains Mono"/>
              </a:rPr>
              <a:t>source</a:t>
            </a:r>
            <a:r>
              <a:rPr lang="fr-FR" altLang="fr-FR" sz="1200" dirty="0" err="1">
                <a:solidFill>
                  <a:srgbClr val="A6B2C0"/>
                </a:solidFill>
                <a:latin typeface="JetBrains Mono"/>
              </a:rPr>
              <a:t>.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registerCorsConfiguration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"/**"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 </a:t>
            </a:r>
            <a:r>
              <a:rPr lang="fr-FR" altLang="fr-FR" sz="1200" dirty="0">
                <a:solidFill>
                  <a:srgbClr val="D19A66"/>
                </a:solidFill>
                <a:latin typeface="JetBrains Mono"/>
              </a:rPr>
              <a:t>configuration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);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</a:t>
            </a:r>
            <a:r>
              <a:rPr lang="fr-FR" altLang="fr-FR" sz="1200" i="1" dirty="0">
                <a:solidFill>
                  <a:srgbClr val="C679DD"/>
                </a:solidFill>
                <a:latin typeface="JetBrains Mono"/>
              </a:rPr>
              <a:t>return </a:t>
            </a:r>
            <a:r>
              <a:rPr lang="fr-FR" altLang="fr-FR" sz="1200" dirty="0">
                <a:solidFill>
                  <a:srgbClr val="D19A66"/>
                </a:solidFill>
                <a:latin typeface="JetBrains Mono"/>
              </a:rPr>
              <a:t>source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} </a:t>
            </a:r>
            <a:endParaRPr lang="fr-FR" altLang="fr-F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02132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1EB354-78E4-7D95-C0A7-E0DF4173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E8D14D-A0BB-5AF1-04A0-3D4582613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CORS Configuration </a:t>
            </a:r>
            <a:r>
              <a:rPr lang="fr-FR" dirty="0" err="1"/>
              <a:t>can’t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in Gateway and </a:t>
            </a:r>
            <a:r>
              <a:rPr lang="fr-FR" dirty="0" err="1"/>
              <a:t>Resources</a:t>
            </a:r>
            <a:r>
              <a:rPr lang="fr-FR" dirty="0"/>
              <a:t> servers at the </a:t>
            </a:r>
            <a:r>
              <a:rPr lang="fr-FR" dirty="0" err="1"/>
              <a:t>same</a:t>
            </a:r>
            <a:r>
              <a:rPr lang="fr-FR"/>
              <a:t> time !</a:t>
            </a:r>
          </a:p>
        </p:txBody>
      </p:sp>
    </p:spTree>
    <p:extLst>
      <p:ext uri="{BB962C8B-B14F-4D97-AF65-F5344CB8AC3E}">
        <p14:creationId xmlns:p14="http://schemas.microsoft.com/office/powerpoint/2010/main" val="421297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148FC-F4B3-F3A8-7563-6B27C48B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547718-BDF2-CB42-B04C-77C1B5922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 </a:t>
            </a:r>
            <a:r>
              <a:rPr lang="fr-FR" b="1" dirty="0" err="1">
                <a:solidFill>
                  <a:srgbClr val="FF0000"/>
                </a:solidFill>
              </a:rPr>
              <a:t>provides</a:t>
            </a:r>
            <a:r>
              <a:rPr lang="fr-FR" b="1" dirty="0">
                <a:solidFill>
                  <a:srgbClr val="FF0000"/>
                </a:solidFill>
              </a:rPr>
              <a:t> a token to the client on </a:t>
            </a:r>
            <a:r>
              <a:rPr lang="fr-FR" b="1" dirty="0" err="1">
                <a:solidFill>
                  <a:srgbClr val="FF0000"/>
                </a:solidFill>
              </a:rPr>
              <a:t>behalf</a:t>
            </a:r>
            <a:r>
              <a:rPr lang="fr-FR" b="1" dirty="0">
                <a:solidFill>
                  <a:srgbClr val="FF0000"/>
                </a:solidFill>
              </a:rPr>
              <a:t> of the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6A29025-24CB-2A2B-6BAD-BACAF479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97" y="2144530"/>
            <a:ext cx="6719440" cy="37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5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F9EA7-F354-F637-DC01-1BB231608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D852239-E6FB-F830-8E9B-8E7B4B25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78" y="2171063"/>
            <a:ext cx="6716046" cy="3751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A1E6642-2EB2-D44F-44E0-326A0887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96A731-3C41-6D25-D1CA-36E7717C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used</a:t>
            </a:r>
            <a:r>
              <a:rPr lang="fr-FR" b="1" dirty="0">
                <a:solidFill>
                  <a:srgbClr val="FF0000"/>
                </a:solidFill>
              </a:rPr>
              <a:t> to </a:t>
            </a:r>
            <a:r>
              <a:rPr lang="fr-FR" b="1" dirty="0" err="1">
                <a:solidFill>
                  <a:srgbClr val="FF0000"/>
                </a:solidFill>
              </a:rPr>
              <a:t>retrieve</a:t>
            </a:r>
            <a:r>
              <a:rPr lang="fr-FR" b="1" dirty="0">
                <a:solidFill>
                  <a:srgbClr val="FF0000"/>
                </a:solidFill>
              </a:rPr>
              <a:t> information </a:t>
            </a:r>
            <a:r>
              <a:rPr lang="fr-FR" b="1" dirty="0" err="1">
                <a:solidFill>
                  <a:srgbClr val="FF0000"/>
                </a:solidFill>
              </a:rPr>
              <a:t>from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resource</a:t>
            </a:r>
            <a:r>
              <a:rPr lang="fr-FR" b="1" dirty="0">
                <a:solidFill>
                  <a:srgbClr val="FF0000"/>
                </a:solidFill>
              </a:rPr>
              <a:t> server (API)</a:t>
            </a:r>
          </a:p>
        </p:txBody>
      </p:sp>
    </p:spTree>
    <p:extLst>
      <p:ext uri="{BB962C8B-B14F-4D97-AF65-F5344CB8AC3E}">
        <p14:creationId xmlns:p14="http://schemas.microsoft.com/office/powerpoint/2010/main" val="4093059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F0A3B-E76C-FAB9-4736-3E16A0BE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DF74706-27EB-9437-3298-17B057F7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496" y="2137092"/>
            <a:ext cx="6689979" cy="37501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5335D7-A7FF-B1F7-63EB-9A003799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77441A-7B79-A491-3D61-6B8E0E4D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dirty="0"/>
              <a:t>Token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retrieve</a:t>
            </a:r>
            <a:r>
              <a:rPr lang="fr-FR" dirty="0"/>
              <a:t> information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 (API)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validated</a:t>
            </a:r>
            <a:r>
              <a:rPr lang="fr-FR" b="1" dirty="0">
                <a:solidFill>
                  <a:srgbClr val="FF0000"/>
                </a:solidFill>
              </a:rPr>
              <a:t> / </a:t>
            </a:r>
            <a:r>
              <a:rPr lang="fr-FR" b="1" dirty="0" err="1">
                <a:solidFill>
                  <a:srgbClr val="FF0000"/>
                </a:solidFill>
              </a:rPr>
              <a:t>checked</a:t>
            </a:r>
            <a:r>
              <a:rPr lang="fr-FR" b="1" dirty="0">
                <a:solidFill>
                  <a:srgbClr val="FF0000"/>
                </a:solidFill>
              </a:rPr>
              <a:t> by </a:t>
            </a:r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78686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79C9535-0BE8-646F-F39D-AEA2A10E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Introduction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FCD9E8A-593E-8218-DA97-8B66DFCEC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218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44976E-1805-E7EF-7B9F-E265AA17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0360364-E457-3544-E4E9-9BC6578DA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125" y="1608058"/>
            <a:ext cx="10803751" cy="4786472"/>
          </a:xfrm>
        </p:spPr>
      </p:pic>
    </p:spTree>
    <p:extLst>
      <p:ext uri="{BB962C8B-B14F-4D97-AF65-F5344CB8AC3E}">
        <p14:creationId xmlns:p14="http://schemas.microsoft.com/office/powerpoint/2010/main" val="224360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4B63F-C728-F6CF-49E9-81718820C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00E00-3B29-FED3-E0D7-BED78DE9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type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D3310C0-B2B1-FC61-3618-3381719FC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8004"/>
          <a:stretch/>
        </p:blipFill>
        <p:spPr>
          <a:xfrm>
            <a:off x="312420" y="2676052"/>
            <a:ext cx="11567160" cy="3393112"/>
          </a:xfrm>
        </p:spPr>
      </p:pic>
    </p:spTree>
    <p:extLst>
      <p:ext uri="{BB962C8B-B14F-4D97-AF65-F5344CB8AC3E}">
        <p14:creationId xmlns:p14="http://schemas.microsoft.com/office/powerpoint/2010/main" val="2662091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4E71-9818-09E1-AFFC-1177B9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9C0918E-4981-A244-EDE4-705EB7B04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3628"/>
            <a:ext cx="8461113" cy="310904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A29A55-3EFF-E369-844A-68BC9EC68E1B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197041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AB73-1401-8C49-7BB9-EA5EA19DE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EE97D-CEEE-05DE-B999-67C1C55C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CBCAF34-F626-626C-ADD9-9A4B8CCE7839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936085-5264-9707-4ED8-06B06029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74" y="1216888"/>
            <a:ext cx="5906325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4122B-AA68-1F15-F371-FCA27246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8815AF-3885-4D99-8171-4FA728BB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9363"/>
            <a:ext cx="5380835" cy="526511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1EC959F-BFDE-60A0-F822-76DF55E6C10C}"/>
              </a:ext>
            </a:extLst>
          </p:cNvPr>
          <p:cNvSpPr txBox="1"/>
          <p:nvPr/>
        </p:nvSpPr>
        <p:spPr>
          <a:xfrm>
            <a:off x="6564086" y="1534886"/>
            <a:ext cx="4288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ID token</a:t>
            </a:r>
            <a:r>
              <a:rPr lang="fr-FR" dirty="0"/>
              <a:t>: </a:t>
            </a:r>
            <a:r>
              <a:rPr lang="fr-FR" dirty="0" err="1"/>
              <a:t>allows</a:t>
            </a:r>
            <a:r>
              <a:rPr lang="fr-FR" dirty="0"/>
              <a:t> to </a:t>
            </a:r>
            <a:r>
              <a:rPr lang="fr-FR" dirty="0" err="1"/>
              <a:t>validate</a:t>
            </a:r>
            <a:r>
              <a:rPr lang="fr-FR" dirty="0"/>
              <a:t> user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Access token:</a:t>
            </a:r>
            <a:r>
              <a:rPr lang="fr-FR" dirty="0"/>
              <a:t> check if user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resource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188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99EFA-CF4C-8B9D-1162-1E7C5ECF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2E537C9-9158-3D62-04F3-2B9986E8B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826" y="2472764"/>
            <a:ext cx="4772691" cy="402011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DF83D20-3A79-881B-B8B6-B0B1233B0067}"/>
              </a:ext>
            </a:extLst>
          </p:cNvPr>
          <p:cNvSpPr txBox="1"/>
          <p:nvPr/>
        </p:nvSpPr>
        <p:spPr>
          <a:xfrm>
            <a:off x="53340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Access Token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414A89-5DE8-6822-D79B-9268F563C3B4}"/>
              </a:ext>
            </a:extLst>
          </p:cNvPr>
          <p:cNvSpPr txBox="1"/>
          <p:nvPr/>
        </p:nvSpPr>
        <p:spPr>
          <a:xfrm>
            <a:off x="742188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ID Token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E4172BD-087F-A4B9-D412-1EF1C8AC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778" y="2472764"/>
            <a:ext cx="5087060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3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C75B-CE2E-1044-FADC-87FD460F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F1CF1-8B62-01D0-8DD8-C2036B4B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D5695FD-4735-2A98-4AD4-C03F300B2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073" y="1556806"/>
            <a:ext cx="8091854" cy="5164034"/>
          </a:xfrm>
        </p:spPr>
      </p:pic>
    </p:spTree>
    <p:extLst>
      <p:ext uri="{BB962C8B-B14F-4D97-AF65-F5344CB8AC3E}">
        <p14:creationId xmlns:p14="http://schemas.microsoft.com/office/powerpoint/2010/main" val="4259269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B61E3-6248-C274-BB2C-910839D4C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658565A-7657-D86E-A3C9-A387FBF6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5B8B8D-815A-35CA-F088-97D4BC934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74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2C5FAB4-A75B-F7C7-81E4-2E226833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Grant type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41F8FCA-FF3B-DB3C-7D8C-456789A69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Grant type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way</a:t>
            </a:r>
            <a:r>
              <a:rPr lang="fr-FR" dirty="0"/>
              <a:t> an application </a:t>
            </a:r>
            <a:r>
              <a:rPr lang="fr-FR" dirty="0" err="1"/>
              <a:t>gets</a:t>
            </a:r>
            <a:r>
              <a:rPr lang="fr-FR" dirty="0"/>
              <a:t>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A65FB-2B53-69CE-D47F-B9AA3FB2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9" r="2473"/>
          <a:stretch/>
        </p:blipFill>
        <p:spPr>
          <a:xfrm>
            <a:off x="323850" y="2692164"/>
            <a:ext cx="11620500" cy="38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7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0AEE5-5D3B-18EB-3BCE-A6480B71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954BFA-001B-16B4-86D5-13A8EB08A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exchange a </a:t>
            </a:r>
            <a:r>
              <a:rPr lang="fr-FR" dirty="0" err="1"/>
              <a:t>refresh</a:t>
            </a:r>
            <a:r>
              <a:rPr lang="fr-FR" dirty="0"/>
              <a:t> token for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384762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725CF5-CFF8-FE72-A925-1979E7A4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EB4244-1C88-92DA-BAF1-02EB75581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2.O</a:t>
            </a:r>
          </a:p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2.O client types</a:t>
            </a:r>
          </a:p>
          <a:p>
            <a:r>
              <a:rPr lang="fr-FR" dirty="0" err="1"/>
              <a:t>OAuth</a:t>
            </a:r>
            <a:r>
              <a:rPr lang="fr-FR" dirty="0"/>
              <a:t> 2.O Access token</a:t>
            </a:r>
          </a:p>
          <a:p>
            <a:r>
              <a:rPr lang="fr-FR" dirty="0" err="1"/>
              <a:t>OAuth</a:t>
            </a:r>
            <a:r>
              <a:rPr lang="fr-FR" dirty="0"/>
              <a:t> 2.O and </a:t>
            </a:r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2665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54C94-0995-92DE-6C42-ADAC739AA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2FEF48-4952-1880-9837-C5EF6B38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16CC28-95DB-2FDF-CABB-60C2E52E4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265715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31774-197F-0A76-6077-5B72B834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grpSp>
        <p:nvGrpSpPr>
          <p:cNvPr id="59" name="Google Shape;59;p14"/>
          <p:cNvGrpSpPr/>
          <p:nvPr/>
        </p:nvGrpSpPr>
        <p:grpSpPr>
          <a:xfrm>
            <a:off x="281833" y="1823501"/>
            <a:ext cx="680400" cy="978233"/>
            <a:chOff x="211375" y="311000"/>
            <a:chExt cx="510300" cy="733675"/>
          </a:xfrm>
        </p:grpSpPr>
        <p:sp>
          <p:nvSpPr>
            <p:cNvPr id="60" name="Google Shape;60;p14"/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61;p14"/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User</a:t>
              </a:r>
              <a:endParaRPr sz="1600"/>
            </a:p>
          </p:txBody>
        </p:sp>
      </p:grpSp>
      <p:sp>
        <p:nvSpPr>
          <p:cNvPr id="62" name="Google Shape;62;p14"/>
          <p:cNvSpPr/>
          <p:nvPr/>
        </p:nvSpPr>
        <p:spPr>
          <a:xfrm>
            <a:off x="1775633" y="1823500"/>
            <a:ext cx="1648000" cy="44568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1823433" y="1887267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Website</a:t>
            </a:r>
            <a:endParaRPr sz="1467"/>
          </a:p>
        </p:txBody>
      </p:sp>
      <p:sp>
        <p:nvSpPr>
          <p:cNvPr id="64" name="Google Shape;64;p14"/>
          <p:cNvSpPr/>
          <p:nvPr/>
        </p:nvSpPr>
        <p:spPr>
          <a:xfrm>
            <a:off x="1940433" y="2993100"/>
            <a:ext cx="13184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200"/>
              <a:t>Connect to </a:t>
            </a:r>
            <a:endParaRPr sz="1200"/>
          </a:p>
          <a:p>
            <a:pPr algn="ctr"/>
            <a:r>
              <a:rPr lang="en" sz="1200"/>
              <a:t>API Service</a:t>
            </a:r>
            <a:endParaRPr sz="1200"/>
          </a:p>
        </p:txBody>
      </p:sp>
      <p:sp>
        <p:nvSpPr>
          <p:cNvPr id="65" name="Google Shape;65;p14"/>
          <p:cNvSpPr/>
          <p:nvPr/>
        </p:nvSpPr>
        <p:spPr>
          <a:xfrm>
            <a:off x="9777633" y="2395333"/>
            <a:ext cx="2048800" cy="17756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" name="Google Shape;66;p14"/>
          <p:cNvSpPr txBox="1"/>
          <p:nvPr/>
        </p:nvSpPr>
        <p:spPr>
          <a:xfrm>
            <a:off x="9989000" y="2486200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API Service</a:t>
            </a:r>
            <a:endParaRPr sz="1467"/>
          </a:p>
        </p:txBody>
      </p:sp>
      <p:grpSp>
        <p:nvGrpSpPr>
          <p:cNvPr id="67" name="Google Shape;67;p14"/>
          <p:cNvGrpSpPr/>
          <p:nvPr/>
        </p:nvGrpSpPr>
        <p:grpSpPr>
          <a:xfrm>
            <a:off x="281833" y="3028600"/>
            <a:ext cx="1468800" cy="386200"/>
            <a:chOff x="398975" y="2453550"/>
            <a:chExt cx="1101600" cy="289650"/>
          </a:xfrm>
        </p:grpSpPr>
        <p:cxnSp>
          <p:nvCxnSpPr>
            <p:cNvPr id="68" name="Google Shape;68;p14"/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" name="Google Shape;69;p14"/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Click on a link</a:t>
              </a:r>
              <a:endParaRPr sz="1333" b="1"/>
            </a:p>
          </p:txBody>
        </p:sp>
      </p:grpSp>
      <p:sp>
        <p:nvSpPr>
          <p:cNvPr id="70" name="Google Shape;70;p14"/>
          <p:cNvSpPr txBox="1"/>
          <p:nvPr/>
        </p:nvSpPr>
        <p:spPr>
          <a:xfrm>
            <a:off x="9913833" y="1673467"/>
            <a:ext cx="1776400" cy="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Facebook, Google, </a:t>
            </a:r>
            <a:br>
              <a:rPr lang="en" sz="1333"/>
            </a:br>
            <a:r>
              <a:rPr lang="en" sz="1333"/>
              <a:t>Or your API</a:t>
            </a:r>
            <a:endParaRPr sz="1333"/>
          </a:p>
        </p:txBody>
      </p:sp>
      <p:sp>
        <p:nvSpPr>
          <p:cNvPr id="71" name="Google Shape;71;p14"/>
          <p:cNvSpPr/>
          <p:nvPr/>
        </p:nvSpPr>
        <p:spPr>
          <a:xfrm>
            <a:off x="10025833" y="3184533"/>
            <a:ext cx="1552400" cy="571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/>
              <a:t>Authorization Server</a:t>
            </a:r>
            <a:endParaRPr sz="1600"/>
          </a:p>
        </p:txBody>
      </p:sp>
      <p:grpSp>
        <p:nvGrpSpPr>
          <p:cNvPr id="72" name="Google Shape;72;p14"/>
          <p:cNvGrpSpPr/>
          <p:nvPr/>
        </p:nvGrpSpPr>
        <p:grpSpPr>
          <a:xfrm>
            <a:off x="3533867" y="3064100"/>
            <a:ext cx="6455133" cy="386200"/>
            <a:chOff x="2650400" y="1097925"/>
            <a:chExt cx="4841350" cy="28965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4" name="Google Shape;74;p14"/>
            <p:cNvSpPr txBox="1"/>
            <p:nvPr/>
          </p:nvSpPr>
          <p:spPr>
            <a:xfrm>
              <a:off x="2650400" y="1097925"/>
              <a:ext cx="21162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Authorization code request</a:t>
              </a:r>
              <a:endParaRPr sz="1333" b="1"/>
            </a:p>
          </p:txBody>
        </p:sp>
      </p:grpSp>
      <p:sp>
        <p:nvSpPr>
          <p:cNvPr id="75" name="Google Shape;75;p14"/>
          <p:cNvSpPr txBox="1"/>
          <p:nvPr/>
        </p:nvSpPr>
        <p:spPr>
          <a:xfrm>
            <a:off x="3622900" y="3450300"/>
            <a:ext cx="581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467" b="1">
                <a:solidFill>
                  <a:srgbClr val="292929"/>
                </a:solidFill>
              </a:rPr>
              <a:t>response_type</a:t>
            </a:r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600" b="1">
                <a:solidFill>
                  <a:srgbClr val="292929"/>
                </a:solidFill>
              </a:rPr>
              <a:t>state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733"/>
          </a:p>
        </p:txBody>
      </p:sp>
      <p:sp>
        <p:nvSpPr>
          <p:cNvPr id="76" name="Google Shape;76;p14"/>
          <p:cNvSpPr txBox="1"/>
          <p:nvPr/>
        </p:nvSpPr>
        <p:spPr>
          <a:xfrm>
            <a:off x="3718467" y="4567800"/>
            <a:ext cx="8378800" cy="21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GET /authorize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?response_type</a:t>
            </a:r>
            <a:r>
              <a:rPr lang="en" sz="2400">
                <a:solidFill>
                  <a:schemeClr val="dk1"/>
                </a:solidFill>
              </a:rPr>
              <a:t>=code                  </a:t>
            </a:r>
            <a:r>
              <a:rPr lang="en" sz="1600">
                <a:solidFill>
                  <a:schemeClr val="dk1"/>
                </a:solidFill>
              </a:rPr>
              <a:t>  // Required. Must be “code”</a:t>
            </a:r>
            <a:r>
              <a:rPr lang="en" sz="2400">
                <a:solidFill>
                  <a:schemeClr val="dk1"/>
                </a:solidFill>
              </a:rPr>
              <a:t>                                   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 b="1">
                <a:solidFill>
                  <a:schemeClr val="dk1"/>
                </a:solidFill>
              </a:rPr>
              <a:t>&amp;state</a:t>
            </a:r>
            <a:r>
              <a:rPr lang="en" sz="2400">
                <a:solidFill>
                  <a:schemeClr val="dk1"/>
                </a:solidFill>
              </a:rPr>
              <a:t>=hv8hf0h2i7d                       </a:t>
            </a:r>
            <a:r>
              <a:rPr lang="en" sz="1600">
                <a:solidFill>
                  <a:schemeClr val="dk1"/>
                </a:solidFill>
              </a:rPr>
              <a:t>  // Recommended</a:t>
            </a:r>
            <a:endParaRPr sz="1200">
              <a:solidFill>
                <a:srgbClr val="292929"/>
              </a:solidFill>
              <a:highlight>
                <a:srgbClr val="F2F2F2"/>
              </a:highlight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&amp;redirect_uri</a:t>
            </a:r>
            <a:r>
              <a:rPr lang="en" sz="2400">
                <a:solidFill>
                  <a:schemeClr val="dk1"/>
                </a:solidFill>
              </a:rPr>
              <a:t>= </a:t>
            </a:r>
            <a:r>
              <a:rPr lang="en" sz="2400">
                <a:solidFill>
                  <a:srgbClr val="292929"/>
                </a:solidFill>
              </a:rPr>
              <a:t>{Redirect uri}           </a:t>
            </a:r>
            <a:r>
              <a:rPr lang="en" sz="1600">
                <a:solidFill>
                  <a:srgbClr val="292929"/>
                </a:solidFill>
              </a:rPr>
              <a:t>// Optional</a:t>
            </a:r>
            <a:endParaRPr sz="16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rgbClr val="292929"/>
                </a:solidFill>
              </a:rPr>
              <a:t>&amp;scope</a:t>
            </a:r>
            <a:r>
              <a:rPr lang="en" sz="2400">
                <a:solidFill>
                  <a:srgbClr val="292929"/>
                </a:solidFill>
              </a:rPr>
              <a:t>={Scopes}                   </a:t>
            </a:r>
            <a:r>
              <a:rPr lang="en" sz="1733">
                <a:solidFill>
                  <a:srgbClr val="292929"/>
                </a:solidFill>
              </a:rPr>
              <a:t>       </a:t>
            </a:r>
            <a:r>
              <a:rPr lang="en" sz="1600">
                <a:solidFill>
                  <a:srgbClr val="292929"/>
                </a:solidFill>
              </a:rPr>
              <a:t>   // Optional</a:t>
            </a:r>
            <a:endParaRPr sz="1600">
              <a:solidFill>
                <a:srgbClr val="292929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&amp;client_id</a:t>
            </a:r>
            <a:r>
              <a:rPr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rgbClr val="292929"/>
                </a:solidFill>
              </a:rPr>
              <a:t>{Client Id}                       </a:t>
            </a:r>
            <a:r>
              <a:rPr lang="en" sz="1600">
                <a:solidFill>
                  <a:srgbClr val="292929"/>
                </a:solidFill>
              </a:rPr>
              <a:t>// Required            </a:t>
            </a:r>
            <a:r>
              <a:rPr lang="en" sz="2400">
                <a:solidFill>
                  <a:srgbClr val="292929"/>
                </a:solidFill>
              </a:rPr>
              <a:t>             </a:t>
            </a:r>
            <a:endParaRPr sz="25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5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81;p15">
            <a:extLst>
              <a:ext uri="{FF2B5EF4-FFF2-40B4-BE49-F238E27FC236}">
                <a16:creationId xmlns:a16="http://schemas.microsoft.com/office/drawing/2014/main" id="{B6AC303C-A266-4360-41D3-948F9C970C05}"/>
              </a:ext>
            </a:extLst>
          </p:cNvPr>
          <p:cNvGrpSpPr/>
          <p:nvPr/>
        </p:nvGrpSpPr>
        <p:grpSpPr>
          <a:xfrm>
            <a:off x="1729125" y="1707425"/>
            <a:ext cx="510300" cy="733675"/>
            <a:chOff x="211375" y="311000"/>
            <a:chExt cx="510300" cy="733675"/>
          </a:xfrm>
        </p:grpSpPr>
        <p:sp>
          <p:nvSpPr>
            <p:cNvPr id="38" name="Google Shape;82;p15">
              <a:extLst>
                <a:ext uri="{FF2B5EF4-FFF2-40B4-BE49-F238E27FC236}">
                  <a16:creationId xmlns:a16="http://schemas.microsoft.com/office/drawing/2014/main" id="{FC99B690-0EDC-8C9D-4CE6-188A03DD2032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;p15">
              <a:extLst>
                <a:ext uri="{FF2B5EF4-FFF2-40B4-BE49-F238E27FC236}">
                  <a16:creationId xmlns:a16="http://schemas.microsoft.com/office/drawing/2014/main" id="{1DC90408-4B0E-9C56-7BA8-1B1B895E6EF5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8" name="Google Shape;84;p15">
            <a:extLst>
              <a:ext uri="{FF2B5EF4-FFF2-40B4-BE49-F238E27FC236}">
                <a16:creationId xmlns:a16="http://schemas.microsoft.com/office/drawing/2014/main" id="{FD4D6CE9-9F43-D6AE-4197-637C73CEBAA1}"/>
              </a:ext>
            </a:extLst>
          </p:cNvPr>
          <p:cNvSpPr/>
          <p:nvPr/>
        </p:nvSpPr>
        <p:spPr>
          <a:xfrm>
            <a:off x="2876725" y="1707425"/>
            <a:ext cx="1236000" cy="32145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5;p15">
            <a:extLst>
              <a:ext uri="{FF2B5EF4-FFF2-40B4-BE49-F238E27FC236}">
                <a16:creationId xmlns:a16="http://schemas.microsoft.com/office/drawing/2014/main" id="{8E9E4F7F-9166-4499-09BD-30CE45212ED2}"/>
              </a:ext>
            </a:extLst>
          </p:cNvPr>
          <p:cNvSpPr txBox="1"/>
          <p:nvPr/>
        </p:nvSpPr>
        <p:spPr>
          <a:xfrm>
            <a:off x="2885325" y="17552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Website</a:t>
            </a:r>
            <a:endParaRPr sz="1100"/>
          </a:p>
        </p:txBody>
      </p:sp>
      <p:sp>
        <p:nvSpPr>
          <p:cNvPr id="10" name="Google Shape;86;p15">
            <a:extLst>
              <a:ext uri="{FF2B5EF4-FFF2-40B4-BE49-F238E27FC236}">
                <a16:creationId xmlns:a16="http://schemas.microsoft.com/office/drawing/2014/main" id="{F41B4B7F-9D70-4D4E-A0C2-C417C1B25F51}"/>
              </a:ext>
            </a:extLst>
          </p:cNvPr>
          <p:cNvSpPr/>
          <p:nvPr/>
        </p:nvSpPr>
        <p:spPr>
          <a:xfrm>
            <a:off x="2973075" y="2584625"/>
            <a:ext cx="988800" cy="34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11" name="Google Shape;87;p15">
            <a:extLst>
              <a:ext uri="{FF2B5EF4-FFF2-40B4-BE49-F238E27FC236}">
                <a16:creationId xmlns:a16="http://schemas.microsoft.com/office/drawing/2014/main" id="{76621841-7C3A-6860-CC64-C1D1ABF176F9}"/>
              </a:ext>
            </a:extLst>
          </p:cNvPr>
          <p:cNvSpPr/>
          <p:nvPr/>
        </p:nvSpPr>
        <p:spPr>
          <a:xfrm>
            <a:off x="8850975" y="2136300"/>
            <a:ext cx="1536600" cy="15945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8;p15">
            <a:extLst>
              <a:ext uri="{FF2B5EF4-FFF2-40B4-BE49-F238E27FC236}">
                <a16:creationId xmlns:a16="http://schemas.microsoft.com/office/drawing/2014/main" id="{45A43BCF-2A14-95C7-5FDC-A06993CF93EE}"/>
              </a:ext>
            </a:extLst>
          </p:cNvPr>
          <p:cNvSpPr txBox="1"/>
          <p:nvPr/>
        </p:nvSpPr>
        <p:spPr>
          <a:xfrm>
            <a:off x="9009500" y="22044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3" name="Google Shape;89;p15">
            <a:extLst>
              <a:ext uri="{FF2B5EF4-FFF2-40B4-BE49-F238E27FC236}">
                <a16:creationId xmlns:a16="http://schemas.microsoft.com/office/drawing/2014/main" id="{CC75B931-94B4-73D3-FE61-4B272B29E974}"/>
              </a:ext>
            </a:extLst>
          </p:cNvPr>
          <p:cNvGrpSpPr/>
          <p:nvPr/>
        </p:nvGrpSpPr>
        <p:grpSpPr>
          <a:xfrm>
            <a:off x="1729125" y="2611250"/>
            <a:ext cx="1101600" cy="289650"/>
            <a:chOff x="398975" y="2453550"/>
            <a:chExt cx="1101600" cy="289650"/>
          </a:xfrm>
        </p:grpSpPr>
        <p:cxnSp>
          <p:nvCxnSpPr>
            <p:cNvPr id="36" name="Google Shape;90;p15">
              <a:extLst>
                <a:ext uri="{FF2B5EF4-FFF2-40B4-BE49-F238E27FC236}">
                  <a16:creationId xmlns:a16="http://schemas.microsoft.com/office/drawing/2014/main" id="{5752335C-12D0-67FA-6EAD-6E171FC86C5F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91;p15">
              <a:extLst>
                <a:ext uri="{FF2B5EF4-FFF2-40B4-BE49-F238E27FC236}">
                  <a16:creationId xmlns:a16="http://schemas.microsoft.com/office/drawing/2014/main" id="{E1022FF7-69E6-D7D2-6F07-9371D81A92D1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Click on a link </a:t>
              </a:r>
              <a:endParaRPr sz="1000" b="1"/>
            </a:p>
          </p:txBody>
        </p:sp>
      </p:grp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959B897C-16D7-261F-8A0E-B08FC6FAD8F7}"/>
              </a:ext>
            </a:extLst>
          </p:cNvPr>
          <p:cNvSpPr txBox="1"/>
          <p:nvPr/>
        </p:nvSpPr>
        <p:spPr>
          <a:xfrm>
            <a:off x="8953125" y="1594900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5" name="Google Shape;93;p15">
            <a:extLst>
              <a:ext uri="{FF2B5EF4-FFF2-40B4-BE49-F238E27FC236}">
                <a16:creationId xmlns:a16="http://schemas.microsoft.com/office/drawing/2014/main" id="{B61F6D5D-1AA3-1A85-5A27-F08E36130CC0}"/>
              </a:ext>
            </a:extLst>
          </p:cNvPr>
          <p:cNvSpPr/>
          <p:nvPr/>
        </p:nvSpPr>
        <p:spPr>
          <a:xfrm>
            <a:off x="9037125" y="2728200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6" name="Google Shape;94;p15">
            <a:extLst>
              <a:ext uri="{FF2B5EF4-FFF2-40B4-BE49-F238E27FC236}">
                <a16:creationId xmlns:a16="http://schemas.microsoft.com/office/drawing/2014/main" id="{52B57649-C270-16FF-2DFD-D85A9716B97F}"/>
              </a:ext>
            </a:extLst>
          </p:cNvPr>
          <p:cNvGrpSpPr/>
          <p:nvPr/>
        </p:nvGrpSpPr>
        <p:grpSpPr>
          <a:xfrm>
            <a:off x="4154299" y="1972325"/>
            <a:ext cx="4529574" cy="289650"/>
            <a:chOff x="2650392" y="1097925"/>
            <a:chExt cx="4841358" cy="289650"/>
          </a:xfrm>
        </p:grpSpPr>
        <p:cxnSp>
          <p:nvCxnSpPr>
            <p:cNvPr id="34" name="Google Shape;95;p15">
              <a:extLst>
                <a:ext uri="{FF2B5EF4-FFF2-40B4-BE49-F238E27FC236}">
                  <a16:creationId xmlns:a16="http://schemas.microsoft.com/office/drawing/2014/main" id="{9E085BB3-CB0E-A22E-CB90-3353464E6907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96;p15">
              <a:extLst>
                <a:ext uri="{FF2B5EF4-FFF2-40B4-BE49-F238E27FC236}">
                  <a16:creationId xmlns:a16="http://schemas.microsoft.com/office/drawing/2014/main" id="{B819D81E-6402-28E8-8483-68219A85750A}"/>
                </a:ext>
              </a:extLst>
            </p:cNvPr>
            <p:cNvSpPr txBox="1"/>
            <p:nvPr/>
          </p:nvSpPr>
          <p:spPr>
            <a:xfrm>
              <a:off x="2650392" y="1097925"/>
              <a:ext cx="23121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code request</a:t>
              </a:r>
              <a:endParaRPr sz="1000" b="1"/>
            </a:p>
          </p:txBody>
        </p:sp>
      </p:grpSp>
      <p:grpSp>
        <p:nvGrpSpPr>
          <p:cNvPr id="17" name="Google Shape;97;p15">
            <a:extLst>
              <a:ext uri="{FF2B5EF4-FFF2-40B4-BE49-F238E27FC236}">
                <a16:creationId xmlns:a16="http://schemas.microsoft.com/office/drawing/2014/main" id="{3CD70D3B-65F5-F8E9-80F1-8FE4E92A9CBF}"/>
              </a:ext>
            </a:extLst>
          </p:cNvPr>
          <p:cNvGrpSpPr/>
          <p:nvPr/>
        </p:nvGrpSpPr>
        <p:grpSpPr>
          <a:xfrm>
            <a:off x="8850975" y="4416500"/>
            <a:ext cx="1611900" cy="2142000"/>
            <a:chOff x="1329925" y="1874050"/>
            <a:chExt cx="1611900" cy="2142000"/>
          </a:xfrm>
        </p:grpSpPr>
        <p:sp>
          <p:nvSpPr>
            <p:cNvPr id="28" name="Google Shape;98;p15">
              <a:extLst>
                <a:ext uri="{FF2B5EF4-FFF2-40B4-BE49-F238E27FC236}">
                  <a16:creationId xmlns:a16="http://schemas.microsoft.com/office/drawing/2014/main" id="{9D1819D2-E477-DDCD-99F1-3D0DDC7BFD65}"/>
                </a:ext>
              </a:extLst>
            </p:cNvPr>
            <p:cNvSpPr/>
            <p:nvPr/>
          </p:nvSpPr>
          <p:spPr>
            <a:xfrm>
              <a:off x="1367575" y="1874050"/>
              <a:ext cx="1536600" cy="2142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" name="Google Shape;99;p15">
              <a:extLst>
                <a:ext uri="{FF2B5EF4-FFF2-40B4-BE49-F238E27FC236}">
                  <a16:creationId xmlns:a16="http://schemas.microsoft.com/office/drawing/2014/main" id="{E3B8C53C-2AC4-8C28-965B-5796D450DBAB}"/>
                </a:ext>
              </a:extLst>
            </p:cNvPr>
            <p:cNvSpPr/>
            <p:nvPr/>
          </p:nvSpPr>
          <p:spPr>
            <a:xfrm>
              <a:off x="1447225" y="2860300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</a:rPr>
                <a:t>Username</a:t>
              </a:r>
              <a:endParaRPr sz="1000">
                <a:solidFill>
                  <a:srgbClr val="434343"/>
                </a:solidFill>
              </a:endParaRPr>
            </a:p>
          </p:txBody>
        </p:sp>
        <p:sp>
          <p:nvSpPr>
            <p:cNvPr id="30" name="Google Shape;100;p15">
              <a:extLst>
                <a:ext uri="{FF2B5EF4-FFF2-40B4-BE49-F238E27FC236}">
                  <a16:creationId xmlns:a16="http://schemas.microsoft.com/office/drawing/2014/main" id="{4941AA4E-E405-883D-62CD-05949C2DBDE2}"/>
                </a:ext>
              </a:extLst>
            </p:cNvPr>
            <p:cNvSpPr/>
            <p:nvPr/>
          </p:nvSpPr>
          <p:spPr>
            <a:xfrm>
              <a:off x="1447225" y="3254975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Password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1" name="Google Shape;101;p15">
              <a:extLst>
                <a:ext uri="{FF2B5EF4-FFF2-40B4-BE49-F238E27FC236}">
                  <a16:creationId xmlns:a16="http://schemas.microsoft.com/office/drawing/2014/main" id="{82E43021-9DAB-0872-43E1-ED65AA785F92}"/>
                </a:ext>
              </a:extLst>
            </p:cNvPr>
            <p:cNvSpPr txBox="1"/>
            <p:nvPr/>
          </p:nvSpPr>
          <p:spPr>
            <a:xfrm>
              <a:off x="1367575" y="1940300"/>
              <a:ext cx="1536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Authorization page</a:t>
              </a:r>
              <a:endParaRPr sz="1200"/>
            </a:p>
          </p:txBody>
        </p:sp>
        <p:sp>
          <p:nvSpPr>
            <p:cNvPr id="32" name="Google Shape;102;p15">
              <a:extLst>
                <a:ext uri="{FF2B5EF4-FFF2-40B4-BE49-F238E27FC236}">
                  <a16:creationId xmlns:a16="http://schemas.microsoft.com/office/drawing/2014/main" id="{16C8D16C-3294-3F66-168A-CF7D2882AA18}"/>
                </a:ext>
              </a:extLst>
            </p:cNvPr>
            <p:cNvSpPr txBox="1"/>
            <p:nvPr/>
          </p:nvSpPr>
          <p:spPr>
            <a:xfrm>
              <a:off x="1329925" y="2357400"/>
              <a:ext cx="16119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photos</a:t>
              </a:r>
              <a:endParaRPr sz="900"/>
            </a:p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videos</a:t>
              </a:r>
              <a:endParaRPr sz="900"/>
            </a:p>
          </p:txBody>
        </p:sp>
        <p:sp>
          <p:nvSpPr>
            <p:cNvPr id="33" name="Google Shape;103;p15">
              <a:extLst>
                <a:ext uri="{FF2B5EF4-FFF2-40B4-BE49-F238E27FC236}">
                  <a16:creationId xmlns:a16="http://schemas.microsoft.com/office/drawing/2014/main" id="{5E0E2424-6232-F458-3D85-5C9AA28B8057}"/>
                </a:ext>
              </a:extLst>
            </p:cNvPr>
            <p:cNvSpPr/>
            <p:nvPr/>
          </p:nvSpPr>
          <p:spPr>
            <a:xfrm>
              <a:off x="1553725" y="3649650"/>
              <a:ext cx="1164300" cy="261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Allow</a:t>
              </a:r>
              <a:endParaRPr sz="800"/>
            </a:p>
          </p:txBody>
        </p:sp>
      </p:grpSp>
      <p:sp>
        <p:nvSpPr>
          <p:cNvPr id="18" name="Google Shape;104;p15">
            <a:extLst>
              <a:ext uri="{FF2B5EF4-FFF2-40B4-BE49-F238E27FC236}">
                <a16:creationId xmlns:a16="http://schemas.microsoft.com/office/drawing/2014/main" id="{7E3F3EDE-A47D-43EF-1902-B067E59809D1}"/>
              </a:ext>
            </a:extLst>
          </p:cNvPr>
          <p:cNvSpPr txBox="1"/>
          <p:nvPr/>
        </p:nvSpPr>
        <p:spPr>
          <a:xfrm>
            <a:off x="4221025" y="2261975"/>
            <a:ext cx="43632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</a:t>
            </a:r>
            <a:b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</a:br>
            <a:r>
              <a:rPr lang="en" sz="1200" b="1">
                <a:solidFill>
                  <a:srgbClr val="292929"/>
                </a:solidFill>
                <a:highlight>
                  <a:srgbClr val="F2F2F2"/>
                </a:highlight>
              </a:rPr>
              <a:t>&amp;redirect_uri=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...</a:t>
            </a:r>
            <a:endParaRPr sz="1300"/>
          </a:p>
        </p:txBody>
      </p:sp>
      <p:cxnSp>
        <p:nvCxnSpPr>
          <p:cNvPr id="19" name="Google Shape;105;p15">
            <a:extLst>
              <a:ext uri="{FF2B5EF4-FFF2-40B4-BE49-F238E27FC236}">
                <a16:creationId xmlns:a16="http://schemas.microsoft.com/office/drawing/2014/main" id="{1A74E6DE-4B7A-8A00-99F0-B50271DE0C69}"/>
              </a:ext>
            </a:extLst>
          </p:cNvPr>
          <p:cNvCxnSpPr/>
          <p:nvPr/>
        </p:nvCxnSpPr>
        <p:spPr>
          <a:xfrm rot="10800000">
            <a:off x="9725025" y="3812400"/>
            <a:ext cx="0" cy="4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" name="Google Shape;106;p15">
            <a:extLst>
              <a:ext uri="{FF2B5EF4-FFF2-40B4-BE49-F238E27FC236}">
                <a16:creationId xmlns:a16="http://schemas.microsoft.com/office/drawing/2014/main" id="{2D0148E8-C2DB-4634-1ECA-61A78FC0E013}"/>
              </a:ext>
            </a:extLst>
          </p:cNvPr>
          <p:cNvGrpSpPr/>
          <p:nvPr/>
        </p:nvGrpSpPr>
        <p:grpSpPr>
          <a:xfrm>
            <a:off x="4301776" y="2443509"/>
            <a:ext cx="4209303" cy="1578159"/>
            <a:chOff x="2783976" y="44259"/>
            <a:chExt cx="4209303" cy="1578159"/>
          </a:xfrm>
        </p:grpSpPr>
        <p:cxnSp>
          <p:nvCxnSpPr>
            <p:cNvPr id="26" name="Google Shape;107;p15">
              <a:extLst>
                <a:ext uri="{FF2B5EF4-FFF2-40B4-BE49-F238E27FC236}">
                  <a16:creationId xmlns:a16="http://schemas.microsoft.com/office/drawing/2014/main" id="{EAF84EDD-5CC5-6E8D-2D51-4F53D56FE66C}"/>
                </a:ext>
              </a:extLst>
            </p:cNvPr>
            <p:cNvCxnSpPr/>
            <p:nvPr/>
          </p:nvCxnSpPr>
          <p:spPr>
            <a:xfrm rot="1232416" flipH="1">
              <a:off x="2783976" y="44259"/>
              <a:ext cx="4209303" cy="157815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" name="Google Shape;108;p15">
              <a:extLst>
                <a:ext uri="{FF2B5EF4-FFF2-40B4-BE49-F238E27FC236}">
                  <a16:creationId xmlns:a16="http://schemas.microsoft.com/office/drawing/2014/main" id="{9EC8BF45-EF3C-A98F-8994-B8ACD4698BD6}"/>
                </a:ext>
              </a:extLst>
            </p:cNvPr>
            <p:cNvSpPr txBox="1"/>
            <p:nvPr/>
          </p:nvSpPr>
          <p:spPr>
            <a:xfrm>
              <a:off x="2787994" y="455615"/>
              <a:ext cx="3395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292929"/>
                  </a:solidFill>
                </a:rPr>
                <a:t>redirect_uri</a:t>
              </a:r>
              <a:r>
                <a:rPr lang="en" sz="1100">
                  <a:solidFill>
                    <a:srgbClr val="292929"/>
                  </a:solidFill>
                  <a:highlight>
                    <a:srgbClr val="F2F2F2"/>
                  </a:highlight>
                </a:rPr>
                <a:t>?</a:t>
              </a:r>
              <a:r>
                <a:rPr lang="en" sz="1100" b="1">
                  <a:solidFill>
                    <a:srgbClr val="292929"/>
                  </a:solidFill>
                </a:rPr>
                <a:t>code={4hf7sn}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&amp;</a:t>
              </a:r>
              <a:r>
                <a:rPr lang="en" sz="1200" b="1">
                  <a:solidFill>
                    <a:srgbClr val="292929"/>
                  </a:solidFill>
                </a:rPr>
                <a:t>state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={CSRF}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b="1">
                <a:solidFill>
                  <a:srgbClr val="292929"/>
                </a:solidFill>
              </a:endParaRPr>
            </a:p>
          </p:txBody>
        </p:sp>
      </p:grpSp>
      <p:sp>
        <p:nvSpPr>
          <p:cNvPr id="21" name="Google Shape;109;p15">
            <a:extLst>
              <a:ext uri="{FF2B5EF4-FFF2-40B4-BE49-F238E27FC236}">
                <a16:creationId xmlns:a16="http://schemas.microsoft.com/office/drawing/2014/main" id="{AB952790-6D67-0E81-9698-D4274BEE0528}"/>
              </a:ext>
            </a:extLst>
          </p:cNvPr>
          <p:cNvSpPr/>
          <p:nvPr/>
        </p:nvSpPr>
        <p:spPr>
          <a:xfrm rot="8101317">
            <a:off x="7288361" y="2682041"/>
            <a:ext cx="553877" cy="14806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10;p15">
            <a:extLst>
              <a:ext uri="{FF2B5EF4-FFF2-40B4-BE49-F238E27FC236}">
                <a16:creationId xmlns:a16="http://schemas.microsoft.com/office/drawing/2014/main" id="{F3BD0010-D727-4F1A-D4B3-EEBFB2AA1F81}"/>
              </a:ext>
            </a:extLst>
          </p:cNvPr>
          <p:cNvGrpSpPr/>
          <p:nvPr/>
        </p:nvGrpSpPr>
        <p:grpSpPr>
          <a:xfrm>
            <a:off x="4287325" y="3581309"/>
            <a:ext cx="4370575" cy="1217400"/>
            <a:chOff x="2769575" y="2041359"/>
            <a:chExt cx="4370575" cy="1217400"/>
          </a:xfrm>
        </p:grpSpPr>
        <p:sp>
          <p:nvSpPr>
            <p:cNvPr id="24" name="Google Shape;111;p15">
              <a:extLst>
                <a:ext uri="{FF2B5EF4-FFF2-40B4-BE49-F238E27FC236}">
                  <a16:creationId xmlns:a16="http://schemas.microsoft.com/office/drawing/2014/main" id="{6A8511B6-8A93-C5B3-C93C-E56512336A54}"/>
                </a:ext>
              </a:extLst>
            </p:cNvPr>
            <p:cNvSpPr txBox="1"/>
            <p:nvPr/>
          </p:nvSpPr>
          <p:spPr>
            <a:xfrm>
              <a:off x="2788050" y="2041359"/>
              <a:ext cx="4352100" cy="12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 https://{authorization-server-utl}/token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?grant_type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=authorization_code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&amp;code=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{code}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&amp;redirect_uri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={redirect-uri}  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&amp;client_id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={client_id}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&amp;client_secret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={client_secret}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112;p15">
              <a:extLst>
                <a:ext uri="{FF2B5EF4-FFF2-40B4-BE49-F238E27FC236}">
                  <a16:creationId xmlns:a16="http://schemas.microsoft.com/office/drawing/2014/main" id="{F5A6C8DF-2F73-EF4C-60EA-4FDDA856F53E}"/>
                </a:ext>
              </a:extLst>
            </p:cNvPr>
            <p:cNvCxnSpPr/>
            <p:nvPr/>
          </p:nvCxnSpPr>
          <p:spPr>
            <a:xfrm>
              <a:off x="2769575" y="2089875"/>
              <a:ext cx="435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3" name="Google Shape;113;p15">
            <a:extLst>
              <a:ext uri="{FF2B5EF4-FFF2-40B4-BE49-F238E27FC236}">
                <a16:creationId xmlns:a16="http://schemas.microsoft.com/office/drawing/2014/main" id="{DBAF6EB5-83D1-A458-94EA-785F03B0EAC6}"/>
              </a:ext>
            </a:extLst>
          </p:cNvPr>
          <p:cNvSpPr txBox="1"/>
          <p:nvPr/>
        </p:nvSpPr>
        <p:spPr>
          <a:xfrm>
            <a:off x="4405400" y="4934975"/>
            <a:ext cx="41529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Response:</a:t>
            </a:r>
            <a:br>
              <a:rPr lang="en" sz="1200"/>
            </a:br>
            <a:r>
              <a:rPr lang="en" sz="1200"/>
              <a:t>{</a:t>
            </a:r>
            <a:br>
              <a:rPr lang="en" sz="1200"/>
            </a:br>
            <a:r>
              <a:rPr lang="en" sz="1200"/>
              <a:t>  "</a:t>
            </a:r>
            <a:r>
              <a:rPr lang="en" sz="1200" b="1"/>
              <a:t>access_token</a:t>
            </a:r>
            <a:r>
              <a:rPr lang="en" sz="1200"/>
              <a:t>" : "</a:t>
            </a:r>
            <a:r>
              <a:rPr lang="en" sz="1200">
                <a:solidFill>
                  <a:schemeClr val="dk1"/>
                </a:solidFill>
              </a:rPr>
              <a:t>2YotnFZFEjr1zCsicMWpAA</a:t>
            </a:r>
            <a:r>
              <a:rPr lang="en" sz="1200"/>
              <a:t>",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"</a:t>
            </a:r>
            <a:r>
              <a:rPr lang="en" sz="1200" b="1"/>
              <a:t>expires_in</a:t>
            </a:r>
            <a:r>
              <a:rPr lang="en" sz="1200"/>
              <a:t>" : 3600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}</a:t>
            </a:r>
            <a:endParaRPr sz="12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54B59467-5547-4635-0868-B21E8D46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1021373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BBBA0-5CB1-3E90-6525-C146C3E4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sp>
        <p:nvSpPr>
          <p:cNvPr id="54" name="Google Shape;118;p16">
            <a:extLst>
              <a:ext uri="{FF2B5EF4-FFF2-40B4-BE49-F238E27FC236}">
                <a16:creationId xmlns:a16="http://schemas.microsoft.com/office/drawing/2014/main" id="{C489F434-BD7C-376C-7E15-48A178AB6B4A}"/>
              </a:ext>
            </a:extLst>
          </p:cNvPr>
          <p:cNvSpPr/>
          <p:nvPr/>
        </p:nvSpPr>
        <p:spPr>
          <a:xfrm>
            <a:off x="164782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</a:t>
            </a:r>
            <a:endParaRPr sz="1000"/>
          </a:p>
        </p:txBody>
      </p:sp>
      <p:sp>
        <p:nvSpPr>
          <p:cNvPr id="55" name="Google Shape;119;p16">
            <a:extLst>
              <a:ext uri="{FF2B5EF4-FFF2-40B4-BE49-F238E27FC236}">
                <a16:creationId xmlns:a16="http://schemas.microsoft.com/office/drawing/2014/main" id="{774C1D8B-B24C-34FD-A270-B52ED713AE88}"/>
              </a:ext>
            </a:extLst>
          </p:cNvPr>
          <p:cNvSpPr/>
          <p:nvPr/>
        </p:nvSpPr>
        <p:spPr>
          <a:xfrm>
            <a:off x="3716750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Website</a:t>
            </a:r>
            <a:endParaRPr sz="1000"/>
          </a:p>
        </p:txBody>
      </p:sp>
      <p:sp>
        <p:nvSpPr>
          <p:cNvPr id="56" name="Google Shape;120;p16">
            <a:extLst>
              <a:ext uri="{FF2B5EF4-FFF2-40B4-BE49-F238E27FC236}">
                <a16:creationId xmlns:a16="http://schemas.microsoft.com/office/drawing/2014/main" id="{4F3A4184-0E71-0759-54BA-F9CB44D9180E}"/>
              </a:ext>
            </a:extLst>
          </p:cNvPr>
          <p:cNvSpPr/>
          <p:nvPr/>
        </p:nvSpPr>
        <p:spPr>
          <a:xfrm>
            <a:off x="966787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Resource Server</a:t>
            </a:r>
            <a:endParaRPr sz="1000"/>
          </a:p>
        </p:txBody>
      </p:sp>
      <p:sp>
        <p:nvSpPr>
          <p:cNvPr id="57" name="Google Shape;121;p16">
            <a:extLst>
              <a:ext uri="{FF2B5EF4-FFF2-40B4-BE49-F238E27FC236}">
                <a16:creationId xmlns:a16="http://schemas.microsoft.com/office/drawing/2014/main" id="{EBBD0016-7162-BA48-8FAF-BA248AD65739}"/>
              </a:ext>
            </a:extLst>
          </p:cNvPr>
          <p:cNvSpPr/>
          <p:nvPr/>
        </p:nvSpPr>
        <p:spPr>
          <a:xfrm>
            <a:off x="7913400" y="1623348"/>
            <a:ext cx="10551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Auth Server</a:t>
            </a:r>
            <a:endParaRPr sz="1000"/>
          </a:p>
        </p:txBody>
      </p:sp>
      <p:cxnSp>
        <p:nvCxnSpPr>
          <p:cNvPr id="58" name="Google Shape;122;p16">
            <a:extLst>
              <a:ext uri="{FF2B5EF4-FFF2-40B4-BE49-F238E27FC236}">
                <a16:creationId xmlns:a16="http://schemas.microsoft.com/office/drawing/2014/main" id="{D0E25BC2-83A1-E782-0623-75357991D033}"/>
              </a:ext>
            </a:extLst>
          </p:cNvPr>
          <p:cNvCxnSpPr/>
          <p:nvPr/>
        </p:nvCxnSpPr>
        <p:spPr>
          <a:xfrm>
            <a:off x="2081925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23;p16">
            <a:extLst>
              <a:ext uri="{FF2B5EF4-FFF2-40B4-BE49-F238E27FC236}">
                <a16:creationId xmlns:a16="http://schemas.microsoft.com/office/drawing/2014/main" id="{18E36BED-023B-13DD-0145-8595549CE575}"/>
              </a:ext>
            </a:extLst>
          </p:cNvPr>
          <p:cNvCxnSpPr/>
          <p:nvPr/>
        </p:nvCxnSpPr>
        <p:spPr>
          <a:xfrm>
            <a:off x="4154900" y="1950948"/>
            <a:ext cx="0" cy="475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24;p16">
            <a:extLst>
              <a:ext uri="{FF2B5EF4-FFF2-40B4-BE49-F238E27FC236}">
                <a16:creationId xmlns:a16="http://schemas.microsoft.com/office/drawing/2014/main" id="{7FF727B2-E5AE-B912-885D-80B9BE1D5395}"/>
              </a:ext>
            </a:extLst>
          </p:cNvPr>
          <p:cNvCxnSpPr/>
          <p:nvPr/>
        </p:nvCxnSpPr>
        <p:spPr>
          <a:xfrm>
            <a:off x="8440950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25;p16">
            <a:extLst>
              <a:ext uri="{FF2B5EF4-FFF2-40B4-BE49-F238E27FC236}">
                <a16:creationId xmlns:a16="http://schemas.microsoft.com/office/drawing/2014/main" id="{B960E790-2D6A-908A-1B70-3D75201D06E4}"/>
              </a:ext>
            </a:extLst>
          </p:cNvPr>
          <p:cNvCxnSpPr/>
          <p:nvPr/>
        </p:nvCxnSpPr>
        <p:spPr>
          <a:xfrm>
            <a:off x="10106025" y="1950948"/>
            <a:ext cx="0" cy="4718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126;p16">
            <a:extLst>
              <a:ext uri="{FF2B5EF4-FFF2-40B4-BE49-F238E27FC236}">
                <a16:creationId xmlns:a16="http://schemas.microsoft.com/office/drawing/2014/main" id="{F4408994-5C31-16F3-0EB6-2ED4B99C9E60}"/>
              </a:ext>
            </a:extLst>
          </p:cNvPr>
          <p:cNvGrpSpPr/>
          <p:nvPr/>
        </p:nvGrpSpPr>
        <p:grpSpPr>
          <a:xfrm>
            <a:off x="2081925" y="2057323"/>
            <a:ext cx="2080200" cy="262200"/>
            <a:chOff x="548750" y="671500"/>
            <a:chExt cx="2080200" cy="262200"/>
          </a:xfrm>
        </p:grpSpPr>
        <p:cxnSp>
          <p:nvCxnSpPr>
            <p:cNvPr id="102" name="Google Shape;127;p16">
              <a:extLst>
                <a:ext uri="{FF2B5EF4-FFF2-40B4-BE49-F238E27FC236}">
                  <a16:creationId xmlns:a16="http://schemas.microsoft.com/office/drawing/2014/main" id="{FBFECBC5-7C6B-753D-3F0B-CFA783279DEB}"/>
                </a:ext>
              </a:extLst>
            </p:cNvPr>
            <p:cNvCxnSpPr/>
            <p:nvPr/>
          </p:nvCxnSpPr>
          <p:spPr>
            <a:xfrm>
              <a:off x="548750" y="933700"/>
              <a:ext cx="2080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3" name="Google Shape;128;p16">
              <a:extLst>
                <a:ext uri="{FF2B5EF4-FFF2-40B4-BE49-F238E27FC236}">
                  <a16:creationId xmlns:a16="http://schemas.microsoft.com/office/drawing/2014/main" id="{FE8F0D50-F8B1-D319-9405-39061E274265}"/>
                </a:ext>
              </a:extLst>
            </p:cNvPr>
            <p:cNvSpPr txBox="1"/>
            <p:nvPr/>
          </p:nvSpPr>
          <p:spPr>
            <a:xfrm>
              <a:off x="622425" y="671500"/>
              <a:ext cx="14136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/>
                <a:t>1. </a:t>
              </a:r>
              <a:r>
                <a:rPr lang="en" sz="900" dirty="0"/>
                <a:t>Click the Login link</a:t>
              </a:r>
              <a:endParaRPr sz="900" dirty="0"/>
            </a:p>
          </p:txBody>
        </p:sp>
      </p:grpSp>
      <p:grpSp>
        <p:nvGrpSpPr>
          <p:cNvPr id="63" name="Google Shape;129;p16">
            <a:extLst>
              <a:ext uri="{FF2B5EF4-FFF2-40B4-BE49-F238E27FC236}">
                <a16:creationId xmlns:a16="http://schemas.microsoft.com/office/drawing/2014/main" id="{69B5DDFA-2C34-169F-2D96-5F5C9B0B4A0E}"/>
              </a:ext>
            </a:extLst>
          </p:cNvPr>
          <p:cNvGrpSpPr/>
          <p:nvPr/>
        </p:nvGrpSpPr>
        <p:grpSpPr>
          <a:xfrm>
            <a:off x="4149925" y="2147398"/>
            <a:ext cx="4295875" cy="848650"/>
            <a:chOff x="2616750" y="761575"/>
            <a:chExt cx="4295875" cy="848650"/>
          </a:xfrm>
        </p:grpSpPr>
        <p:grpSp>
          <p:nvGrpSpPr>
            <p:cNvPr id="98" name="Google Shape;130;p16">
              <a:extLst>
                <a:ext uri="{FF2B5EF4-FFF2-40B4-BE49-F238E27FC236}">
                  <a16:creationId xmlns:a16="http://schemas.microsoft.com/office/drawing/2014/main" id="{2740B653-2F5D-241A-24D0-68516806B1EB}"/>
                </a:ext>
              </a:extLst>
            </p:cNvPr>
            <p:cNvGrpSpPr/>
            <p:nvPr/>
          </p:nvGrpSpPr>
          <p:grpSpPr>
            <a:xfrm>
              <a:off x="2621725" y="761575"/>
              <a:ext cx="4290900" cy="299950"/>
              <a:chOff x="2621725" y="761575"/>
              <a:chExt cx="4290900" cy="299950"/>
            </a:xfrm>
          </p:grpSpPr>
          <p:sp>
            <p:nvSpPr>
              <p:cNvPr id="100" name="Google Shape;131;p16">
                <a:extLst>
                  <a:ext uri="{FF2B5EF4-FFF2-40B4-BE49-F238E27FC236}">
                    <a16:creationId xmlns:a16="http://schemas.microsoft.com/office/drawing/2014/main" id="{654D1245-C945-949D-1F64-21FCBFAAA189}"/>
                  </a:ext>
                </a:extLst>
              </p:cNvPr>
              <p:cNvSpPr txBox="1"/>
              <p:nvPr/>
            </p:nvSpPr>
            <p:spPr>
              <a:xfrm>
                <a:off x="2715925" y="761575"/>
                <a:ext cx="4065300" cy="26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/>
                  <a:t>2. </a:t>
                </a:r>
                <a:r>
                  <a:rPr lang="en" sz="900"/>
                  <a:t>A request for authorization code.</a:t>
                </a:r>
                <a:endParaRPr sz="900"/>
              </a:p>
            </p:txBody>
          </p:sp>
          <p:cxnSp>
            <p:nvCxnSpPr>
              <p:cNvPr id="101" name="Google Shape;132;p16">
                <a:extLst>
                  <a:ext uri="{FF2B5EF4-FFF2-40B4-BE49-F238E27FC236}">
                    <a16:creationId xmlns:a16="http://schemas.microsoft.com/office/drawing/2014/main" id="{78D900C7-5387-1C66-234B-0C4AEC56EFAD}"/>
                  </a:ext>
                </a:extLst>
              </p:cNvPr>
              <p:cNvCxnSpPr/>
              <p:nvPr/>
            </p:nvCxnSpPr>
            <p:spPr>
              <a:xfrm>
                <a:off x="2621725" y="1061525"/>
                <a:ext cx="429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99" name="Google Shape;133;p16">
              <a:extLst>
                <a:ext uri="{FF2B5EF4-FFF2-40B4-BE49-F238E27FC236}">
                  <a16:creationId xmlns:a16="http://schemas.microsoft.com/office/drawing/2014/main" id="{0234121D-5D26-E89F-1311-AEC34B9F95CF}"/>
                </a:ext>
              </a:extLst>
            </p:cNvPr>
            <p:cNvSpPr txBox="1"/>
            <p:nvPr/>
          </p:nvSpPr>
          <p:spPr>
            <a:xfrm>
              <a:off x="2616750" y="1061525"/>
              <a:ext cx="42909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highlight>
                    <a:srgbClr val="FFFFFF"/>
                  </a:highlight>
                </a:rPr>
                <a:t>/auth?client_id=photo-app-code-flow-client&amp;response_type=code&amp;scope=openid profile&amp;redirect_uri=http://localhost:8083/callback&amp;state=bG3Y7dl9Y6gD6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grpSp>
        <p:nvGrpSpPr>
          <p:cNvPr id="64" name="Google Shape;134;p16">
            <a:extLst>
              <a:ext uri="{FF2B5EF4-FFF2-40B4-BE49-F238E27FC236}">
                <a16:creationId xmlns:a16="http://schemas.microsoft.com/office/drawing/2014/main" id="{3BA5EBC5-A210-94A3-F97D-E78F1FB1E26C}"/>
              </a:ext>
            </a:extLst>
          </p:cNvPr>
          <p:cNvGrpSpPr/>
          <p:nvPr/>
        </p:nvGrpSpPr>
        <p:grpSpPr>
          <a:xfrm>
            <a:off x="2094750" y="2962923"/>
            <a:ext cx="6356100" cy="262200"/>
            <a:chOff x="561575" y="1577100"/>
            <a:chExt cx="6356100" cy="262200"/>
          </a:xfrm>
        </p:grpSpPr>
        <p:cxnSp>
          <p:nvCxnSpPr>
            <p:cNvPr id="96" name="Google Shape;135;p16">
              <a:extLst>
                <a:ext uri="{FF2B5EF4-FFF2-40B4-BE49-F238E27FC236}">
                  <a16:creationId xmlns:a16="http://schemas.microsoft.com/office/drawing/2014/main" id="{75098AAD-A61A-EAAF-1FC5-D4AE4332FA6A}"/>
                </a:ext>
              </a:extLst>
            </p:cNvPr>
            <p:cNvCxnSpPr/>
            <p:nvPr/>
          </p:nvCxnSpPr>
          <p:spPr>
            <a:xfrm rot="10800000">
              <a:off x="561575" y="1839300"/>
              <a:ext cx="6356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" name="Google Shape;136;p16">
              <a:extLst>
                <a:ext uri="{FF2B5EF4-FFF2-40B4-BE49-F238E27FC236}">
                  <a16:creationId xmlns:a16="http://schemas.microsoft.com/office/drawing/2014/main" id="{812A240C-92B0-D55C-11FD-D7916DF25C6B}"/>
                </a:ext>
              </a:extLst>
            </p:cNvPr>
            <p:cNvSpPr txBox="1"/>
            <p:nvPr/>
          </p:nvSpPr>
          <p:spPr>
            <a:xfrm>
              <a:off x="4954475" y="1577100"/>
              <a:ext cx="1953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3. </a:t>
              </a:r>
              <a:r>
                <a:rPr lang="en" sz="900"/>
                <a:t>Present user with a Login page</a:t>
              </a:r>
              <a:endParaRPr sz="900"/>
            </a:p>
          </p:txBody>
        </p:sp>
      </p:grpSp>
      <p:grpSp>
        <p:nvGrpSpPr>
          <p:cNvPr id="65" name="Google Shape;137;p16">
            <a:extLst>
              <a:ext uri="{FF2B5EF4-FFF2-40B4-BE49-F238E27FC236}">
                <a16:creationId xmlns:a16="http://schemas.microsoft.com/office/drawing/2014/main" id="{1000229C-6495-B844-D96F-A9B7C2E7652C}"/>
              </a:ext>
            </a:extLst>
          </p:cNvPr>
          <p:cNvGrpSpPr/>
          <p:nvPr/>
        </p:nvGrpSpPr>
        <p:grpSpPr>
          <a:xfrm>
            <a:off x="2081925" y="3225123"/>
            <a:ext cx="6369550" cy="319500"/>
            <a:chOff x="548750" y="1839300"/>
            <a:chExt cx="6369550" cy="319500"/>
          </a:xfrm>
        </p:grpSpPr>
        <p:cxnSp>
          <p:nvCxnSpPr>
            <p:cNvPr id="94" name="Google Shape;138;p16">
              <a:extLst>
                <a:ext uri="{FF2B5EF4-FFF2-40B4-BE49-F238E27FC236}">
                  <a16:creationId xmlns:a16="http://schemas.microsoft.com/office/drawing/2014/main" id="{543A0384-906A-E0D3-D4E7-45BFA88BC27A}"/>
                </a:ext>
              </a:extLst>
            </p:cNvPr>
            <p:cNvCxnSpPr/>
            <p:nvPr/>
          </p:nvCxnSpPr>
          <p:spPr>
            <a:xfrm>
              <a:off x="550500" y="2111625"/>
              <a:ext cx="636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5" name="Google Shape;139;p16">
              <a:extLst>
                <a:ext uri="{FF2B5EF4-FFF2-40B4-BE49-F238E27FC236}">
                  <a16:creationId xmlns:a16="http://schemas.microsoft.com/office/drawing/2014/main" id="{4BB1CCBD-04B2-E59C-661B-BDDCFDF3BF23}"/>
                </a:ext>
              </a:extLst>
            </p:cNvPr>
            <p:cNvSpPr txBox="1"/>
            <p:nvPr/>
          </p:nvSpPr>
          <p:spPr>
            <a:xfrm>
              <a:off x="548750" y="1839300"/>
              <a:ext cx="9579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4.</a:t>
              </a:r>
              <a:r>
                <a:rPr lang="en" sz="900"/>
                <a:t> User logs in</a:t>
              </a:r>
              <a:endParaRPr sz="900"/>
            </a:p>
          </p:txBody>
        </p:sp>
      </p:grpSp>
      <p:grpSp>
        <p:nvGrpSpPr>
          <p:cNvPr id="66" name="Google Shape;140;p16">
            <a:extLst>
              <a:ext uri="{FF2B5EF4-FFF2-40B4-BE49-F238E27FC236}">
                <a16:creationId xmlns:a16="http://schemas.microsoft.com/office/drawing/2014/main" id="{29053B4D-8353-E958-4207-A130A2921643}"/>
              </a:ext>
            </a:extLst>
          </p:cNvPr>
          <p:cNvGrpSpPr/>
          <p:nvPr/>
        </p:nvGrpSpPr>
        <p:grpSpPr>
          <a:xfrm>
            <a:off x="2091925" y="3550160"/>
            <a:ext cx="6351300" cy="267737"/>
            <a:chOff x="558750" y="2164338"/>
            <a:chExt cx="6351300" cy="267737"/>
          </a:xfrm>
        </p:grpSpPr>
        <p:cxnSp>
          <p:nvCxnSpPr>
            <p:cNvPr id="92" name="Google Shape;141;p16">
              <a:extLst>
                <a:ext uri="{FF2B5EF4-FFF2-40B4-BE49-F238E27FC236}">
                  <a16:creationId xmlns:a16="http://schemas.microsoft.com/office/drawing/2014/main" id="{1BE09862-3DA6-19A2-57D0-B3612F39193A}"/>
                </a:ext>
              </a:extLst>
            </p:cNvPr>
            <p:cNvCxnSpPr/>
            <p:nvPr/>
          </p:nvCxnSpPr>
          <p:spPr>
            <a:xfrm rot="10800000">
              <a:off x="558750" y="2432075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3" name="Google Shape;142;p16">
              <a:extLst>
                <a:ext uri="{FF2B5EF4-FFF2-40B4-BE49-F238E27FC236}">
                  <a16:creationId xmlns:a16="http://schemas.microsoft.com/office/drawing/2014/main" id="{87E5C0A9-BF15-4AE0-184F-F7ECF6875DC0}"/>
                </a:ext>
              </a:extLst>
            </p:cNvPr>
            <p:cNvSpPr txBox="1"/>
            <p:nvPr/>
          </p:nvSpPr>
          <p:spPr>
            <a:xfrm>
              <a:off x="5340700" y="2164338"/>
              <a:ext cx="15282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5. </a:t>
              </a:r>
              <a:r>
                <a:rPr lang="en" sz="900"/>
                <a:t>Present Consent Page</a:t>
              </a:r>
              <a:endParaRPr sz="900"/>
            </a:p>
          </p:txBody>
        </p:sp>
      </p:grpSp>
      <p:grpSp>
        <p:nvGrpSpPr>
          <p:cNvPr id="67" name="Google Shape;143;p16">
            <a:extLst>
              <a:ext uri="{FF2B5EF4-FFF2-40B4-BE49-F238E27FC236}">
                <a16:creationId xmlns:a16="http://schemas.microsoft.com/office/drawing/2014/main" id="{70FDC14B-439E-C0B2-5AB9-30AB00E67CA5}"/>
              </a:ext>
            </a:extLst>
          </p:cNvPr>
          <p:cNvGrpSpPr/>
          <p:nvPr/>
        </p:nvGrpSpPr>
        <p:grpSpPr>
          <a:xfrm>
            <a:off x="2091900" y="3887173"/>
            <a:ext cx="6351300" cy="267600"/>
            <a:chOff x="558725" y="2501350"/>
            <a:chExt cx="6351300" cy="267600"/>
          </a:xfrm>
        </p:grpSpPr>
        <p:cxnSp>
          <p:nvCxnSpPr>
            <p:cNvPr id="90" name="Google Shape;144;p16">
              <a:extLst>
                <a:ext uri="{FF2B5EF4-FFF2-40B4-BE49-F238E27FC236}">
                  <a16:creationId xmlns:a16="http://schemas.microsoft.com/office/drawing/2014/main" id="{DCDE32ED-0C83-A149-FEF6-A89DE11BF429}"/>
                </a:ext>
              </a:extLst>
            </p:cNvPr>
            <p:cNvCxnSpPr/>
            <p:nvPr/>
          </p:nvCxnSpPr>
          <p:spPr>
            <a:xfrm>
              <a:off x="558725" y="2768950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145;p16">
              <a:extLst>
                <a:ext uri="{FF2B5EF4-FFF2-40B4-BE49-F238E27FC236}">
                  <a16:creationId xmlns:a16="http://schemas.microsoft.com/office/drawing/2014/main" id="{340EE4E4-12B3-F382-FC1A-093D3EC5C552}"/>
                </a:ext>
              </a:extLst>
            </p:cNvPr>
            <p:cNvSpPr txBox="1"/>
            <p:nvPr/>
          </p:nvSpPr>
          <p:spPr>
            <a:xfrm>
              <a:off x="558725" y="2501350"/>
              <a:ext cx="47328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6. </a:t>
              </a:r>
              <a:r>
                <a:rPr lang="en" sz="900"/>
                <a:t>User authorizes website to access the requested information.</a:t>
              </a:r>
              <a:endParaRPr sz="900"/>
            </a:p>
          </p:txBody>
        </p:sp>
      </p:grpSp>
      <p:grpSp>
        <p:nvGrpSpPr>
          <p:cNvPr id="68" name="Google Shape;146;p16">
            <a:extLst>
              <a:ext uri="{FF2B5EF4-FFF2-40B4-BE49-F238E27FC236}">
                <a16:creationId xmlns:a16="http://schemas.microsoft.com/office/drawing/2014/main" id="{5A923008-3368-814B-8EED-49179773BE75}"/>
              </a:ext>
            </a:extLst>
          </p:cNvPr>
          <p:cNvGrpSpPr/>
          <p:nvPr/>
        </p:nvGrpSpPr>
        <p:grpSpPr>
          <a:xfrm>
            <a:off x="4162325" y="4426648"/>
            <a:ext cx="4289100" cy="466800"/>
            <a:chOff x="2629150" y="3040825"/>
            <a:chExt cx="4289100" cy="466800"/>
          </a:xfrm>
        </p:grpSpPr>
        <p:cxnSp>
          <p:nvCxnSpPr>
            <p:cNvPr id="87" name="Google Shape;147;p16">
              <a:extLst>
                <a:ext uri="{FF2B5EF4-FFF2-40B4-BE49-F238E27FC236}">
                  <a16:creationId xmlns:a16="http://schemas.microsoft.com/office/drawing/2014/main" id="{094122ED-B9DB-F41A-6422-68F7089B83F9}"/>
                </a:ext>
              </a:extLst>
            </p:cNvPr>
            <p:cNvCxnSpPr/>
            <p:nvPr/>
          </p:nvCxnSpPr>
          <p:spPr>
            <a:xfrm rot="10800000">
              <a:off x="2629150" y="3303025"/>
              <a:ext cx="428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8" name="Google Shape;148;p16">
              <a:extLst>
                <a:ext uri="{FF2B5EF4-FFF2-40B4-BE49-F238E27FC236}">
                  <a16:creationId xmlns:a16="http://schemas.microsoft.com/office/drawing/2014/main" id="{D7ECE162-7D26-C798-90CF-7BE98D62A57B}"/>
                </a:ext>
              </a:extLst>
            </p:cNvPr>
            <p:cNvSpPr txBox="1"/>
            <p:nvPr/>
          </p:nvSpPr>
          <p:spPr>
            <a:xfrm>
              <a:off x="5513225" y="3040825"/>
              <a:ext cx="13557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7.</a:t>
              </a:r>
              <a:r>
                <a:rPr lang="en" sz="900"/>
                <a:t> Authorization code</a:t>
              </a:r>
              <a:endParaRPr sz="900"/>
            </a:p>
          </p:txBody>
        </p:sp>
        <p:sp>
          <p:nvSpPr>
            <p:cNvPr id="89" name="Google Shape;149;p16">
              <a:extLst>
                <a:ext uri="{FF2B5EF4-FFF2-40B4-BE49-F238E27FC236}">
                  <a16:creationId xmlns:a16="http://schemas.microsoft.com/office/drawing/2014/main" id="{E84BA939-37C6-E5F8-6E7D-783CDFF4CF16}"/>
                </a:ext>
              </a:extLst>
            </p:cNvPr>
            <p:cNvSpPr txBox="1"/>
            <p:nvPr/>
          </p:nvSpPr>
          <p:spPr>
            <a:xfrm>
              <a:off x="3357125" y="3303025"/>
              <a:ext cx="3511800" cy="2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505050"/>
                  </a:solidFill>
                  <a:highlight>
                    <a:srgbClr val="FFFFFF"/>
                  </a:highlight>
                </a:rPr>
                <a:t>Redirect to http://localhost:8083/callback?code=99feb5f9-4707...</a:t>
              </a:r>
              <a:endParaRPr/>
            </a:p>
          </p:txBody>
        </p:sp>
      </p:grpSp>
      <p:grpSp>
        <p:nvGrpSpPr>
          <p:cNvPr id="69" name="Google Shape;150;p16">
            <a:extLst>
              <a:ext uri="{FF2B5EF4-FFF2-40B4-BE49-F238E27FC236}">
                <a16:creationId xmlns:a16="http://schemas.microsoft.com/office/drawing/2014/main" id="{98B11679-46CC-B822-CAE1-E5C87F43921C}"/>
              </a:ext>
            </a:extLst>
          </p:cNvPr>
          <p:cNvGrpSpPr/>
          <p:nvPr/>
        </p:nvGrpSpPr>
        <p:grpSpPr>
          <a:xfrm>
            <a:off x="4154900" y="4988173"/>
            <a:ext cx="4271750" cy="472285"/>
            <a:chOff x="2621725" y="3602350"/>
            <a:chExt cx="4271750" cy="472285"/>
          </a:xfrm>
        </p:grpSpPr>
        <p:cxnSp>
          <p:nvCxnSpPr>
            <p:cNvPr id="84" name="Google Shape;151;p16">
              <a:extLst>
                <a:ext uri="{FF2B5EF4-FFF2-40B4-BE49-F238E27FC236}">
                  <a16:creationId xmlns:a16="http://schemas.microsoft.com/office/drawing/2014/main" id="{6CA8FE45-7482-F63D-F006-EA21E704DCD5}"/>
                </a:ext>
              </a:extLst>
            </p:cNvPr>
            <p:cNvCxnSpPr/>
            <p:nvPr/>
          </p:nvCxnSpPr>
          <p:spPr>
            <a:xfrm>
              <a:off x="2629275" y="3869950"/>
              <a:ext cx="426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5" name="Google Shape;152;p16">
              <a:extLst>
                <a:ext uri="{FF2B5EF4-FFF2-40B4-BE49-F238E27FC236}">
                  <a16:creationId xmlns:a16="http://schemas.microsoft.com/office/drawing/2014/main" id="{110CC27B-867E-40B9-0532-2DB26B1F97E2}"/>
                </a:ext>
              </a:extLst>
            </p:cNvPr>
            <p:cNvSpPr txBox="1"/>
            <p:nvPr/>
          </p:nvSpPr>
          <p:spPr>
            <a:xfrm>
              <a:off x="2621725" y="3602350"/>
              <a:ext cx="29004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8.</a:t>
              </a:r>
              <a:r>
                <a:rPr lang="en" sz="900"/>
                <a:t> Exchange Authorization Code for an Access Token</a:t>
              </a:r>
              <a:endParaRPr sz="900"/>
            </a:p>
          </p:txBody>
        </p:sp>
        <p:sp>
          <p:nvSpPr>
            <p:cNvPr id="86" name="Google Shape;153;p16">
              <a:extLst>
                <a:ext uri="{FF2B5EF4-FFF2-40B4-BE49-F238E27FC236}">
                  <a16:creationId xmlns:a16="http://schemas.microsoft.com/office/drawing/2014/main" id="{A9B69E37-FAD9-29A3-5C72-CFCD8214C03A}"/>
                </a:ext>
              </a:extLst>
            </p:cNvPr>
            <p:cNvSpPr txBox="1"/>
            <p:nvPr/>
          </p:nvSpPr>
          <p:spPr>
            <a:xfrm>
              <a:off x="2644527" y="3812435"/>
              <a:ext cx="2859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HTTP Post /token + Code + Client ID + Client Secret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cxnSp>
        <p:nvCxnSpPr>
          <p:cNvPr id="70" name="Google Shape;154;p16">
            <a:extLst>
              <a:ext uri="{FF2B5EF4-FFF2-40B4-BE49-F238E27FC236}">
                <a16:creationId xmlns:a16="http://schemas.microsoft.com/office/drawing/2014/main" id="{B432B27A-AA9A-D86B-A123-2ED8C4A36212}"/>
              </a:ext>
            </a:extLst>
          </p:cNvPr>
          <p:cNvCxnSpPr/>
          <p:nvPr/>
        </p:nvCxnSpPr>
        <p:spPr>
          <a:xfrm rot="10800000">
            <a:off x="4162525" y="5674822"/>
            <a:ext cx="42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155;p16">
            <a:extLst>
              <a:ext uri="{FF2B5EF4-FFF2-40B4-BE49-F238E27FC236}">
                <a16:creationId xmlns:a16="http://schemas.microsoft.com/office/drawing/2014/main" id="{2A98FE02-1D71-9736-9861-DA519146B122}"/>
              </a:ext>
            </a:extLst>
          </p:cNvPr>
          <p:cNvSpPr txBox="1"/>
          <p:nvPr/>
        </p:nvSpPr>
        <p:spPr>
          <a:xfrm>
            <a:off x="5649563" y="5425214"/>
            <a:ext cx="2999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9. </a:t>
            </a:r>
            <a:r>
              <a:rPr lang="en" sz="900"/>
              <a:t>Response with an Access Token + Refresh Token</a:t>
            </a:r>
            <a:endParaRPr sz="900"/>
          </a:p>
        </p:txBody>
      </p:sp>
      <p:grpSp>
        <p:nvGrpSpPr>
          <p:cNvPr id="72" name="Google Shape;156;p16">
            <a:extLst>
              <a:ext uri="{FF2B5EF4-FFF2-40B4-BE49-F238E27FC236}">
                <a16:creationId xmlns:a16="http://schemas.microsoft.com/office/drawing/2014/main" id="{5AFF3519-1D78-04E6-FD2B-F79FC30E4DA7}"/>
              </a:ext>
            </a:extLst>
          </p:cNvPr>
          <p:cNvGrpSpPr/>
          <p:nvPr/>
        </p:nvGrpSpPr>
        <p:grpSpPr>
          <a:xfrm>
            <a:off x="4154900" y="5775473"/>
            <a:ext cx="5931650" cy="319500"/>
            <a:chOff x="2621725" y="4389650"/>
            <a:chExt cx="5931650" cy="319500"/>
          </a:xfrm>
        </p:grpSpPr>
        <p:cxnSp>
          <p:nvCxnSpPr>
            <p:cNvPr id="82" name="Google Shape;157;p16">
              <a:extLst>
                <a:ext uri="{FF2B5EF4-FFF2-40B4-BE49-F238E27FC236}">
                  <a16:creationId xmlns:a16="http://schemas.microsoft.com/office/drawing/2014/main" id="{FE02E7D4-FE96-DE99-8F32-553F676618BE}"/>
                </a:ext>
              </a:extLst>
            </p:cNvPr>
            <p:cNvCxnSpPr/>
            <p:nvPr/>
          </p:nvCxnSpPr>
          <p:spPr>
            <a:xfrm>
              <a:off x="2629275" y="4666950"/>
              <a:ext cx="5924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3" name="Google Shape;158;p16">
              <a:extLst>
                <a:ext uri="{FF2B5EF4-FFF2-40B4-BE49-F238E27FC236}">
                  <a16:creationId xmlns:a16="http://schemas.microsoft.com/office/drawing/2014/main" id="{1D2C45B1-8BE4-8048-8BE8-AA40761D6E70}"/>
                </a:ext>
              </a:extLst>
            </p:cNvPr>
            <p:cNvSpPr txBox="1"/>
            <p:nvPr/>
          </p:nvSpPr>
          <p:spPr>
            <a:xfrm>
              <a:off x="2621725" y="4389650"/>
              <a:ext cx="2514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10.</a:t>
              </a:r>
              <a:r>
                <a:rPr lang="en" sz="900"/>
                <a:t> Request user data with an Access Token.</a:t>
              </a:r>
              <a:endParaRPr sz="900"/>
            </a:p>
          </p:txBody>
        </p:sp>
      </p:grpSp>
      <p:grpSp>
        <p:nvGrpSpPr>
          <p:cNvPr id="73" name="Google Shape;159;p16">
            <a:extLst>
              <a:ext uri="{FF2B5EF4-FFF2-40B4-BE49-F238E27FC236}">
                <a16:creationId xmlns:a16="http://schemas.microsoft.com/office/drawing/2014/main" id="{38BDC21C-AE2E-6743-207B-05E8576A94A8}"/>
              </a:ext>
            </a:extLst>
          </p:cNvPr>
          <p:cNvGrpSpPr/>
          <p:nvPr/>
        </p:nvGrpSpPr>
        <p:grpSpPr>
          <a:xfrm>
            <a:off x="8443150" y="6021029"/>
            <a:ext cx="1668000" cy="278221"/>
            <a:chOff x="6909975" y="4544825"/>
            <a:chExt cx="1668000" cy="278221"/>
          </a:xfrm>
        </p:grpSpPr>
        <p:cxnSp>
          <p:nvCxnSpPr>
            <p:cNvPr id="80" name="Google Shape;160;p16">
              <a:extLst>
                <a:ext uri="{FF2B5EF4-FFF2-40B4-BE49-F238E27FC236}">
                  <a16:creationId xmlns:a16="http://schemas.microsoft.com/office/drawing/2014/main" id="{C2A3410B-68D0-412A-E70D-386B9C1885E0}"/>
                </a:ext>
              </a:extLst>
            </p:cNvPr>
            <p:cNvCxnSpPr/>
            <p:nvPr/>
          </p:nvCxnSpPr>
          <p:spPr>
            <a:xfrm rot="10800000">
              <a:off x="6909975" y="4823046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1" name="Google Shape;161;p16">
              <a:extLst>
                <a:ext uri="{FF2B5EF4-FFF2-40B4-BE49-F238E27FC236}">
                  <a16:creationId xmlns:a16="http://schemas.microsoft.com/office/drawing/2014/main" id="{AB95FF7F-23B9-58DB-25E9-F8E316C8ADF7}"/>
                </a:ext>
              </a:extLst>
            </p:cNvPr>
            <p:cNvSpPr txBox="1"/>
            <p:nvPr/>
          </p:nvSpPr>
          <p:spPr>
            <a:xfrm>
              <a:off x="6947400" y="4544825"/>
              <a:ext cx="16059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11. </a:t>
              </a:r>
              <a:r>
                <a:rPr lang="en" sz="900"/>
                <a:t>Validate token</a:t>
              </a:r>
              <a:endParaRPr sz="900"/>
            </a:p>
          </p:txBody>
        </p:sp>
      </p:grpSp>
      <p:grpSp>
        <p:nvGrpSpPr>
          <p:cNvPr id="74" name="Google Shape;162;p16">
            <a:extLst>
              <a:ext uri="{FF2B5EF4-FFF2-40B4-BE49-F238E27FC236}">
                <a16:creationId xmlns:a16="http://schemas.microsoft.com/office/drawing/2014/main" id="{EDA99752-F445-68A2-7F3D-F7467B9EBEC1}"/>
              </a:ext>
            </a:extLst>
          </p:cNvPr>
          <p:cNvGrpSpPr/>
          <p:nvPr/>
        </p:nvGrpSpPr>
        <p:grpSpPr>
          <a:xfrm>
            <a:off x="8440950" y="6245002"/>
            <a:ext cx="1678475" cy="267900"/>
            <a:chOff x="6907775" y="4694850"/>
            <a:chExt cx="1678475" cy="267900"/>
          </a:xfrm>
        </p:grpSpPr>
        <p:cxnSp>
          <p:nvCxnSpPr>
            <p:cNvPr id="78" name="Google Shape;163;p16">
              <a:extLst>
                <a:ext uri="{FF2B5EF4-FFF2-40B4-BE49-F238E27FC236}">
                  <a16:creationId xmlns:a16="http://schemas.microsoft.com/office/drawing/2014/main" id="{15902AE2-DE92-63E7-6AB3-042D1B37A83C}"/>
                </a:ext>
              </a:extLst>
            </p:cNvPr>
            <p:cNvCxnSpPr/>
            <p:nvPr/>
          </p:nvCxnSpPr>
          <p:spPr>
            <a:xfrm>
              <a:off x="6918250" y="4962750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9" name="Google Shape;164;p16">
              <a:extLst>
                <a:ext uri="{FF2B5EF4-FFF2-40B4-BE49-F238E27FC236}">
                  <a16:creationId xmlns:a16="http://schemas.microsoft.com/office/drawing/2014/main" id="{53BFCDE4-5653-5239-BA26-F19AF5101E96}"/>
                </a:ext>
              </a:extLst>
            </p:cNvPr>
            <p:cNvSpPr txBox="1"/>
            <p:nvPr/>
          </p:nvSpPr>
          <p:spPr>
            <a:xfrm>
              <a:off x="6907775" y="4694850"/>
              <a:ext cx="665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12.</a:t>
              </a:r>
              <a:r>
                <a:rPr lang="en" sz="900"/>
                <a:t> Valid</a:t>
              </a:r>
              <a:endParaRPr sz="900"/>
            </a:p>
          </p:txBody>
        </p:sp>
      </p:grpSp>
      <p:grpSp>
        <p:nvGrpSpPr>
          <p:cNvPr id="75" name="Google Shape;165;p16">
            <a:extLst>
              <a:ext uri="{FF2B5EF4-FFF2-40B4-BE49-F238E27FC236}">
                <a16:creationId xmlns:a16="http://schemas.microsoft.com/office/drawing/2014/main" id="{6BEF7897-543D-BC10-95F7-4D5ACC02A8D4}"/>
              </a:ext>
            </a:extLst>
          </p:cNvPr>
          <p:cNvGrpSpPr/>
          <p:nvPr/>
        </p:nvGrpSpPr>
        <p:grpSpPr>
          <a:xfrm>
            <a:off x="4154125" y="6365134"/>
            <a:ext cx="5940600" cy="279218"/>
            <a:chOff x="2620950" y="4814982"/>
            <a:chExt cx="5940600" cy="279218"/>
          </a:xfrm>
        </p:grpSpPr>
        <p:cxnSp>
          <p:nvCxnSpPr>
            <p:cNvPr id="76" name="Google Shape;166;p16">
              <a:extLst>
                <a:ext uri="{FF2B5EF4-FFF2-40B4-BE49-F238E27FC236}">
                  <a16:creationId xmlns:a16="http://schemas.microsoft.com/office/drawing/2014/main" id="{79F21E23-F812-5306-90ED-2826802414A7}"/>
                </a:ext>
              </a:extLst>
            </p:cNvPr>
            <p:cNvCxnSpPr/>
            <p:nvPr/>
          </p:nvCxnSpPr>
          <p:spPr>
            <a:xfrm rot="10800000">
              <a:off x="2620950" y="5094200"/>
              <a:ext cx="59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7" name="Google Shape;167;p16">
              <a:extLst>
                <a:ext uri="{FF2B5EF4-FFF2-40B4-BE49-F238E27FC236}">
                  <a16:creationId xmlns:a16="http://schemas.microsoft.com/office/drawing/2014/main" id="{501AC7EC-A843-3376-F790-E65EEF857813}"/>
                </a:ext>
              </a:extLst>
            </p:cNvPr>
            <p:cNvSpPr txBox="1"/>
            <p:nvPr/>
          </p:nvSpPr>
          <p:spPr>
            <a:xfrm>
              <a:off x="2719676" y="4814982"/>
              <a:ext cx="16680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13. </a:t>
              </a:r>
              <a:r>
                <a:rPr lang="en" sz="900"/>
                <a:t>Respond with a result</a:t>
              </a:r>
              <a:endParaRPr sz="900"/>
            </a:p>
          </p:txBody>
        </p:sp>
      </p:grpSp>
    </p:spTree>
    <p:extLst>
      <p:ext uri="{BB962C8B-B14F-4D97-AF65-F5344CB8AC3E}">
        <p14:creationId xmlns:p14="http://schemas.microsoft.com/office/powerpoint/2010/main" val="4256338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22E2C-E606-14C4-DAAC-5BF366F41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5535828-EAE0-AF9D-BD6D-5068B383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907EA9-8044-BD10-16C7-214E68694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</p:spTree>
    <p:extLst>
      <p:ext uri="{BB962C8B-B14F-4D97-AF65-F5344CB8AC3E}">
        <p14:creationId xmlns:p14="http://schemas.microsoft.com/office/powerpoint/2010/main" val="1287637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B7507-13C0-8A79-EF63-3CA51828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60;p14">
            <a:extLst>
              <a:ext uri="{FF2B5EF4-FFF2-40B4-BE49-F238E27FC236}">
                <a16:creationId xmlns:a16="http://schemas.microsoft.com/office/drawing/2014/main" id="{22480A5B-67E5-151C-6648-62707ECF57EE}"/>
              </a:ext>
            </a:extLst>
          </p:cNvPr>
          <p:cNvGrpSpPr/>
          <p:nvPr/>
        </p:nvGrpSpPr>
        <p:grpSpPr>
          <a:xfrm>
            <a:off x="1569962" y="1821380"/>
            <a:ext cx="510300" cy="733675"/>
            <a:chOff x="211375" y="311000"/>
            <a:chExt cx="510300" cy="733675"/>
          </a:xfrm>
        </p:grpSpPr>
        <p:sp>
          <p:nvSpPr>
            <p:cNvPr id="21" name="Google Shape;61;p14">
              <a:extLst>
                <a:ext uri="{FF2B5EF4-FFF2-40B4-BE49-F238E27FC236}">
                  <a16:creationId xmlns:a16="http://schemas.microsoft.com/office/drawing/2014/main" id="{D42C8316-C353-7C82-15EB-C7D24F92FF49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;p14">
              <a:extLst>
                <a:ext uri="{FF2B5EF4-FFF2-40B4-BE49-F238E27FC236}">
                  <a16:creationId xmlns:a16="http://schemas.microsoft.com/office/drawing/2014/main" id="{C58F5881-D5C5-2F94-1C1C-2A1544D0439C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0BC7C2CE-7FD8-BF24-60CC-46250C03C44D}"/>
              </a:ext>
            </a:extLst>
          </p:cNvPr>
          <p:cNvSpPr/>
          <p:nvPr/>
        </p:nvSpPr>
        <p:spPr>
          <a:xfrm>
            <a:off x="2690312" y="1821380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4;p14">
            <a:extLst>
              <a:ext uri="{FF2B5EF4-FFF2-40B4-BE49-F238E27FC236}">
                <a16:creationId xmlns:a16="http://schemas.microsoft.com/office/drawing/2014/main" id="{89334B32-23C7-D909-7D0A-22835B52C17F}"/>
              </a:ext>
            </a:extLst>
          </p:cNvPr>
          <p:cNvSpPr txBox="1"/>
          <p:nvPr/>
        </p:nvSpPr>
        <p:spPr>
          <a:xfrm>
            <a:off x="2726162" y="18692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48E061D9-B383-8C4A-45F4-0D22B97657C4}"/>
              </a:ext>
            </a:extLst>
          </p:cNvPr>
          <p:cNvSpPr/>
          <p:nvPr/>
        </p:nvSpPr>
        <p:spPr>
          <a:xfrm>
            <a:off x="2813912" y="2698580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3EDF775C-A1AC-64EA-F32C-2BF12647F3B2}"/>
              </a:ext>
            </a:extLst>
          </p:cNvPr>
          <p:cNvSpPr/>
          <p:nvPr/>
        </p:nvSpPr>
        <p:spPr>
          <a:xfrm>
            <a:off x="8691812" y="2250255"/>
            <a:ext cx="1536600" cy="13317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1A892DA2-FCD5-C425-3AB2-B33437058D16}"/>
              </a:ext>
            </a:extLst>
          </p:cNvPr>
          <p:cNvSpPr txBox="1"/>
          <p:nvPr/>
        </p:nvSpPr>
        <p:spPr>
          <a:xfrm>
            <a:off x="8850337" y="23184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sp>
        <p:nvSpPr>
          <p:cNvPr id="10" name="Google Shape;68;p14">
            <a:extLst>
              <a:ext uri="{FF2B5EF4-FFF2-40B4-BE49-F238E27FC236}">
                <a16:creationId xmlns:a16="http://schemas.microsoft.com/office/drawing/2014/main" id="{9F3C0E9D-58BE-21AE-66B0-1F1D5EFFF88B}"/>
              </a:ext>
            </a:extLst>
          </p:cNvPr>
          <p:cNvSpPr txBox="1"/>
          <p:nvPr/>
        </p:nvSpPr>
        <p:spPr>
          <a:xfrm>
            <a:off x="8793962" y="1708855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1" name="Google Shape;69;p14">
            <a:extLst>
              <a:ext uri="{FF2B5EF4-FFF2-40B4-BE49-F238E27FC236}">
                <a16:creationId xmlns:a16="http://schemas.microsoft.com/office/drawing/2014/main" id="{92FAC8BA-E164-7980-A841-D4658594A6A2}"/>
              </a:ext>
            </a:extLst>
          </p:cNvPr>
          <p:cNvSpPr/>
          <p:nvPr/>
        </p:nvSpPr>
        <p:spPr>
          <a:xfrm>
            <a:off x="8877962" y="2842155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2" name="Google Shape;70;p14">
            <a:extLst>
              <a:ext uri="{FF2B5EF4-FFF2-40B4-BE49-F238E27FC236}">
                <a16:creationId xmlns:a16="http://schemas.microsoft.com/office/drawing/2014/main" id="{65B0721F-048B-9F2C-49ED-91E3B62FF65B}"/>
              </a:ext>
            </a:extLst>
          </p:cNvPr>
          <p:cNvGrpSpPr/>
          <p:nvPr/>
        </p:nvGrpSpPr>
        <p:grpSpPr>
          <a:xfrm>
            <a:off x="4008987" y="2751830"/>
            <a:ext cx="4841350" cy="289650"/>
            <a:chOff x="2650400" y="1097925"/>
            <a:chExt cx="4841350" cy="289650"/>
          </a:xfrm>
        </p:grpSpPr>
        <p:cxnSp>
          <p:nvCxnSpPr>
            <p:cNvPr id="19" name="Google Shape;71;p14">
              <a:extLst>
                <a:ext uri="{FF2B5EF4-FFF2-40B4-BE49-F238E27FC236}">
                  <a16:creationId xmlns:a16="http://schemas.microsoft.com/office/drawing/2014/main" id="{4EFE68E0-0DFE-2A91-8567-D4284563E63A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" name="Google Shape;72;p14">
              <a:extLst>
                <a:ext uri="{FF2B5EF4-FFF2-40B4-BE49-F238E27FC236}">
                  <a16:creationId xmlns:a16="http://schemas.microsoft.com/office/drawing/2014/main" id="{B6F534DC-5E64-6D24-9DCA-CA48AD0D1FFE}"/>
                </a:ext>
              </a:extLst>
            </p:cNvPr>
            <p:cNvSpPr txBox="1"/>
            <p:nvPr/>
          </p:nvSpPr>
          <p:spPr>
            <a:xfrm>
              <a:off x="2650400" y="1097925"/>
              <a:ext cx="16359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request</a:t>
              </a:r>
              <a:endParaRPr sz="1000" b="1"/>
            </a:p>
          </p:txBody>
        </p:sp>
      </p:grp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B8DFC797-7671-0492-3DB7-DCDB21A7AF02}"/>
              </a:ext>
            </a:extLst>
          </p:cNvPr>
          <p:cNvSpPr txBox="1"/>
          <p:nvPr/>
        </p:nvSpPr>
        <p:spPr>
          <a:xfrm>
            <a:off x="4075762" y="3041480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38BF685D-20EA-4F95-C566-E5D9FA812E87}"/>
              </a:ext>
            </a:extLst>
          </p:cNvPr>
          <p:cNvSpPr txBox="1"/>
          <p:nvPr/>
        </p:nvSpPr>
        <p:spPr>
          <a:xfrm>
            <a:off x="4147437" y="3879605"/>
            <a:ext cx="62841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GET /authorize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?response_type</a:t>
            </a:r>
            <a:r>
              <a:rPr lang="en">
                <a:solidFill>
                  <a:srgbClr val="000000"/>
                </a:solidFill>
              </a:rPr>
              <a:t>=code                  </a:t>
            </a:r>
            <a:r>
              <a:rPr lang="en" sz="1200">
                <a:solidFill>
                  <a:srgbClr val="000000"/>
                </a:solidFill>
              </a:rPr>
              <a:t>  // Required. Must be “code”</a:t>
            </a:r>
            <a:r>
              <a:rPr lang="en">
                <a:solidFill>
                  <a:srgbClr val="000000"/>
                </a:solidFill>
              </a:rPr>
              <a:t>                                   </a:t>
            </a:r>
            <a:br>
              <a:rPr lang="en">
                <a:solidFill>
                  <a:srgbClr val="000000"/>
                </a:solidFill>
              </a:rPr>
            </a:br>
            <a:r>
              <a:rPr lang="en" b="1">
                <a:solidFill>
                  <a:srgbClr val="000000"/>
                </a:solidFill>
              </a:rPr>
              <a:t>&amp;state</a:t>
            </a:r>
            <a:r>
              <a:rPr lang="en">
                <a:solidFill>
                  <a:srgbClr val="000000"/>
                </a:solidFill>
              </a:rPr>
              <a:t>=hv8hf0h2i7d                       </a:t>
            </a:r>
            <a:r>
              <a:rPr lang="en" sz="1200">
                <a:solidFill>
                  <a:srgbClr val="000000"/>
                </a:solidFill>
              </a:rPr>
              <a:t>  // Recommended</a:t>
            </a:r>
            <a:endParaRPr sz="900">
              <a:solidFill>
                <a:srgbClr val="292929"/>
              </a:solidFill>
              <a:highlight>
                <a:srgbClr val="F2F2F2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&amp;redirect_uri</a:t>
            </a:r>
            <a:r>
              <a:rPr lang="en">
                <a:solidFill>
                  <a:srgbClr val="000000"/>
                </a:solidFill>
              </a:rPr>
              <a:t>= </a:t>
            </a:r>
            <a:r>
              <a:rPr lang="en">
                <a:solidFill>
                  <a:srgbClr val="292929"/>
                </a:solidFill>
              </a:rPr>
              <a:t>{Redirect uri}           </a:t>
            </a:r>
            <a:r>
              <a:rPr lang="en" sz="1200">
                <a:solidFill>
                  <a:srgbClr val="292929"/>
                </a:solidFill>
              </a:rPr>
              <a:t>// Optional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2929"/>
                </a:solidFill>
              </a:rPr>
              <a:t>&amp;scope</a:t>
            </a:r>
            <a:r>
              <a:rPr lang="en">
                <a:solidFill>
                  <a:srgbClr val="292929"/>
                </a:solidFill>
              </a:rPr>
              <a:t>={Scopes}                   </a:t>
            </a:r>
            <a:r>
              <a:rPr lang="en" sz="1300">
                <a:solidFill>
                  <a:srgbClr val="292929"/>
                </a:solidFill>
              </a:rPr>
              <a:t>       </a:t>
            </a:r>
            <a:r>
              <a:rPr lang="en" sz="1200">
                <a:solidFill>
                  <a:srgbClr val="292929"/>
                </a:solidFill>
              </a:rPr>
              <a:t>   // Optional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&amp;client_id</a:t>
            </a:r>
            <a:r>
              <a:rPr lang="en">
                <a:solidFill>
                  <a:srgbClr val="000000"/>
                </a:solidFill>
              </a:rPr>
              <a:t>=</a:t>
            </a:r>
            <a:r>
              <a:rPr lang="en">
                <a:solidFill>
                  <a:srgbClr val="292929"/>
                </a:solidFill>
              </a:rPr>
              <a:t>{Client Id}                       </a:t>
            </a:r>
            <a:r>
              <a:rPr lang="en" sz="1200">
                <a:solidFill>
                  <a:srgbClr val="292929"/>
                </a:solidFill>
              </a:rPr>
              <a:t>// Required   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-sUEoAV-txYvhniiuJ4-gwNCtsiD2XiIPvLQYm-sUsE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&amp;code_challenge_method=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S256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</a:rPr>
              <a:t>         </a:t>
            </a:r>
            <a:r>
              <a:rPr lang="en">
                <a:solidFill>
                  <a:srgbClr val="292929"/>
                </a:solidFill>
              </a:rPr>
              <a:t>             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3E200B37-FCAB-534F-C8C9-00AC6D70CC20}"/>
              </a:ext>
            </a:extLst>
          </p:cNvPr>
          <p:cNvSpPr/>
          <p:nvPr/>
        </p:nvSpPr>
        <p:spPr>
          <a:xfrm>
            <a:off x="3255237" y="5227405"/>
            <a:ext cx="8922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6;p14">
            <a:extLst>
              <a:ext uri="{FF2B5EF4-FFF2-40B4-BE49-F238E27FC236}">
                <a16:creationId xmlns:a16="http://schemas.microsoft.com/office/drawing/2014/main" id="{925F383A-2B67-C30F-9B36-C6CA3D64E829}"/>
              </a:ext>
            </a:extLst>
          </p:cNvPr>
          <p:cNvSpPr/>
          <p:nvPr/>
        </p:nvSpPr>
        <p:spPr>
          <a:xfrm rot="-1156912">
            <a:off x="3407690" y="5719500"/>
            <a:ext cx="892144" cy="28957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7;p14">
            <a:extLst>
              <a:ext uri="{FF2B5EF4-FFF2-40B4-BE49-F238E27FC236}">
                <a16:creationId xmlns:a16="http://schemas.microsoft.com/office/drawing/2014/main" id="{13DC1BAC-8BAA-E1E4-505F-88FFA39D17C8}"/>
              </a:ext>
            </a:extLst>
          </p:cNvPr>
          <p:cNvSpPr txBox="1"/>
          <p:nvPr/>
        </p:nvSpPr>
        <p:spPr>
          <a:xfrm>
            <a:off x="4768062" y="6010205"/>
            <a:ext cx="5588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code_verifier = jWJS7olsI78LF-hcNHO1QBMqVX06iN5Z837vD6UXO3g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18" name="Google Shape;78;p14">
            <a:extLst>
              <a:ext uri="{FF2B5EF4-FFF2-40B4-BE49-F238E27FC236}">
                <a16:creationId xmlns:a16="http://schemas.microsoft.com/office/drawing/2014/main" id="{765DD6F6-FC89-F7E2-32E5-D0E114F755F6}"/>
              </a:ext>
            </a:extLst>
          </p:cNvPr>
          <p:cNvSpPr txBox="1"/>
          <p:nvPr/>
        </p:nvSpPr>
        <p:spPr>
          <a:xfrm>
            <a:off x="7070079" y="5426564"/>
            <a:ext cx="937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or “plain”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1897002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209D4-D94C-0EB1-3175-B5BB4709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83;p15">
            <a:extLst>
              <a:ext uri="{FF2B5EF4-FFF2-40B4-BE49-F238E27FC236}">
                <a16:creationId xmlns:a16="http://schemas.microsoft.com/office/drawing/2014/main" id="{785D8DE6-D44F-3A8B-6C26-B8CFED98C132}"/>
              </a:ext>
            </a:extLst>
          </p:cNvPr>
          <p:cNvGrpSpPr/>
          <p:nvPr/>
        </p:nvGrpSpPr>
        <p:grpSpPr>
          <a:xfrm>
            <a:off x="1707775" y="1685862"/>
            <a:ext cx="510300" cy="733675"/>
            <a:chOff x="211375" y="311000"/>
            <a:chExt cx="510300" cy="733675"/>
          </a:xfrm>
        </p:grpSpPr>
        <p:sp>
          <p:nvSpPr>
            <p:cNvPr id="24" name="Google Shape;84;p15">
              <a:extLst>
                <a:ext uri="{FF2B5EF4-FFF2-40B4-BE49-F238E27FC236}">
                  <a16:creationId xmlns:a16="http://schemas.microsoft.com/office/drawing/2014/main" id="{344E6037-F7CF-8C82-AE40-0F57DE90F8C1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5;p15">
              <a:extLst>
                <a:ext uri="{FF2B5EF4-FFF2-40B4-BE49-F238E27FC236}">
                  <a16:creationId xmlns:a16="http://schemas.microsoft.com/office/drawing/2014/main" id="{FA7FB6CC-B0F1-BA5C-DCFD-753ABF9F5A22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86;p15">
            <a:extLst>
              <a:ext uri="{FF2B5EF4-FFF2-40B4-BE49-F238E27FC236}">
                <a16:creationId xmlns:a16="http://schemas.microsoft.com/office/drawing/2014/main" id="{7DC21753-6B39-4FD3-37DB-815658437E5A}"/>
              </a:ext>
            </a:extLst>
          </p:cNvPr>
          <p:cNvSpPr/>
          <p:nvPr/>
        </p:nvSpPr>
        <p:spPr>
          <a:xfrm>
            <a:off x="2828125" y="1685862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5E2BBB62-EF8B-DF1C-92A6-328B167CEFEA}"/>
              </a:ext>
            </a:extLst>
          </p:cNvPr>
          <p:cNvSpPr txBox="1"/>
          <p:nvPr/>
        </p:nvSpPr>
        <p:spPr>
          <a:xfrm>
            <a:off x="2863975" y="17336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88;p15">
            <a:extLst>
              <a:ext uri="{FF2B5EF4-FFF2-40B4-BE49-F238E27FC236}">
                <a16:creationId xmlns:a16="http://schemas.microsoft.com/office/drawing/2014/main" id="{6CF2D3E2-A67A-76A7-0D48-F43D581CFEA1}"/>
              </a:ext>
            </a:extLst>
          </p:cNvPr>
          <p:cNvSpPr/>
          <p:nvPr/>
        </p:nvSpPr>
        <p:spPr>
          <a:xfrm>
            <a:off x="2951725" y="2563062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89;p15">
            <a:extLst>
              <a:ext uri="{FF2B5EF4-FFF2-40B4-BE49-F238E27FC236}">
                <a16:creationId xmlns:a16="http://schemas.microsoft.com/office/drawing/2014/main" id="{BD980D79-25AE-C06F-7053-5C01AC4367D5}"/>
              </a:ext>
            </a:extLst>
          </p:cNvPr>
          <p:cNvSpPr/>
          <p:nvPr/>
        </p:nvSpPr>
        <p:spPr>
          <a:xfrm>
            <a:off x="8829625" y="2114737"/>
            <a:ext cx="1536600" cy="18408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0;p15">
            <a:extLst>
              <a:ext uri="{FF2B5EF4-FFF2-40B4-BE49-F238E27FC236}">
                <a16:creationId xmlns:a16="http://schemas.microsoft.com/office/drawing/2014/main" id="{50B8302B-0915-C3E0-066D-77E615E7FB6D}"/>
              </a:ext>
            </a:extLst>
          </p:cNvPr>
          <p:cNvSpPr txBox="1"/>
          <p:nvPr/>
        </p:nvSpPr>
        <p:spPr>
          <a:xfrm>
            <a:off x="8988150" y="21828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0" name="Google Shape;91;p15">
            <a:extLst>
              <a:ext uri="{FF2B5EF4-FFF2-40B4-BE49-F238E27FC236}">
                <a16:creationId xmlns:a16="http://schemas.microsoft.com/office/drawing/2014/main" id="{1A8A2EFD-E301-B612-9724-AF4B8E9D448A}"/>
              </a:ext>
            </a:extLst>
          </p:cNvPr>
          <p:cNvGrpSpPr/>
          <p:nvPr/>
        </p:nvGrpSpPr>
        <p:grpSpPr>
          <a:xfrm>
            <a:off x="1707775" y="2589687"/>
            <a:ext cx="1101600" cy="289650"/>
            <a:chOff x="398975" y="2453550"/>
            <a:chExt cx="1101600" cy="289650"/>
          </a:xfrm>
        </p:grpSpPr>
        <p:cxnSp>
          <p:nvCxnSpPr>
            <p:cNvPr id="22" name="Google Shape;92;p15">
              <a:extLst>
                <a:ext uri="{FF2B5EF4-FFF2-40B4-BE49-F238E27FC236}">
                  <a16:creationId xmlns:a16="http://schemas.microsoft.com/office/drawing/2014/main" id="{9B297A11-86DE-270E-AD85-0D497AE01285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93;p15">
              <a:extLst>
                <a:ext uri="{FF2B5EF4-FFF2-40B4-BE49-F238E27FC236}">
                  <a16:creationId xmlns:a16="http://schemas.microsoft.com/office/drawing/2014/main" id="{B42C4CB9-274F-5BB4-0467-9E4FBF3E91BF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Tap</a:t>
              </a:r>
              <a:endParaRPr sz="1000" b="1"/>
            </a:p>
          </p:txBody>
        </p:sp>
      </p:grpSp>
      <p:sp>
        <p:nvSpPr>
          <p:cNvPr id="11" name="Google Shape;94;p15">
            <a:extLst>
              <a:ext uri="{FF2B5EF4-FFF2-40B4-BE49-F238E27FC236}">
                <a16:creationId xmlns:a16="http://schemas.microsoft.com/office/drawing/2014/main" id="{209DE0BC-93B5-9745-2EEA-E0280517B589}"/>
              </a:ext>
            </a:extLst>
          </p:cNvPr>
          <p:cNvSpPr txBox="1"/>
          <p:nvPr/>
        </p:nvSpPr>
        <p:spPr>
          <a:xfrm>
            <a:off x="8931775" y="1573337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2" name="Google Shape;95;p15">
            <a:extLst>
              <a:ext uri="{FF2B5EF4-FFF2-40B4-BE49-F238E27FC236}">
                <a16:creationId xmlns:a16="http://schemas.microsoft.com/office/drawing/2014/main" id="{6DB6C674-B2ED-D20A-39F5-CB0E677A8B90}"/>
              </a:ext>
            </a:extLst>
          </p:cNvPr>
          <p:cNvSpPr/>
          <p:nvPr/>
        </p:nvSpPr>
        <p:spPr>
          <a:xfrm>
            <a:off x="9015775" y="2706637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cxnSp>
        <p:nvCxnSpPr>
          <p:cNvPr id="13" name="Google Shape;96;p15">
            <a:extLst>
              <a:ext uri="{FF2B5EF4-FFF2-40B4-BE49-F238E27FC236}">
                <a16:creationId xmlns:a16="http://schemas.microsoft.com/office/drawing/2014/main" id="{148C7C7E-90C7-14E7-7D7C-FA265E3E69F1}"/>
              </a:ext>
            </a:extLst>
          </p:cNvPr>
          <p:cNvCxnSpPr/>
          <p:nvPr/>
        </p:nvCxnSpPr>
        <p:spPr>
          <a:xfrm>
            <a:off x="4226550" y="2905962"/>
            <a:ext cx="47616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;p15">
            <a:extLst>
              <a:ext uri="{FF2B5EF4-FFF2-40B4-BE49-F238E27FC236}">
                <a16:creationId xmlns:a16="http://schemas.microsoft.com/office/drawing/2014/main" id="{E2119860-92DE-5631-47A8-318BE4697D0C}"/>
              </a:ext>
            </a:extLst>
          </p:cNvPr>
          <p:cNvSpPr txBox="1"/>
          <p:nvPr/>
        </p:nvSpPr>
        <p:spPr>
          <a:xfrm>
            <a:off x="4146800" y="2616312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Authorization request</a:t>
            </a:r>
            <a:endParaRPr sz="1000" b="1"/>
          </a:p>
        </p:txBody>
      </p:sp>
      <p:sp>
        <p:nvSpPr>
          <p:cNvPr id="15" name="Google Shape;98;p15">
            <a:extLst>
              <a:ext uri="{FF2B5EF4-FFF2-40B4-BE49-F238E27FC236}">
                <a16:creationId xmlns:a16="http://schemas.microsoft.com/office/drawing/2014/main" id="{7DAF58B9-D256-D0DC-FC29-178AE2052A87}"/>
              </a:ext>
            </a:extLst>
          </p:cNvPr>
          <p:cNvSpPr txBox="1"/>
          <p:nvPr/>
        </p:nvSpPr>
        <p:spPr>
          <a:xfrm>
            <a:off x="4213575" y="2905962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cxnSp>
        <p:nvCxnSpPr>
          <p:cNvPr id="16" name="Google Shape;99;p15">
            <a:extLst>
              <a:ext uri="{FF2B5EF4-FFF2-40B4-BE49-F238E27FC236}">
                <a16:creationId xmlns:a16="http://schemas.microsoft.com/office/drawing/2014/main" id="{DDB503B3-AF39-EC35-0FB7-4B8EA94C80E9}"/>
              </a:ext>
            </a:extLst>
          </p:cNvPr>
          <p:cNvCxnSpPr/>
          <p:nvPr/>
        </p:nvCxnSpPr>
        <p:spPr>
          <a:xfrm rot="10800000">
            <a:off x="4331575" y="3732787"/>
            <a:ext cx="43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0;p15">
            <a:extLst>
              <a:ext uri="{FF2B5EF4-FFF2-40B4-BE49-F238E27FC236}">
                <a16:creationId xmlns:a16="http://schemas.microsoft.com/office/drawing/2014/main" id="{79B7893D-77D1-BD0C-35F9-DBC772659F86}"/>
              </a:ext>
            </a:extLst>
          </p:cNvPr>
          <p:cNvSpPr txBox="1"/>
          <p:nvPr/>
        </p:nvSpPr>
        <p:spPr>
          <a:xfrm>
            <a:off x="4556950" y="3436537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Response</a:t>
            </a:r>
            <a:endParaRPr sz="1000" b="1"/>
          </a:p>
        </p:txBody>
      </p:sp>
      <p:sp>
        <p:nvSpPr>
          <p:cNvPr id="18" name="Google Shape;101;p15">
            <a:extLst>
              <a:ext uri="{FF2B5EF4-FFF2-40B4-BE49-F238E27FC236}">
                <a16:creationId xmlns:a16="http://schemas.microsoft.com/office/drawing/2014/main" id="{C0525D2C-2E97-AA96-5C0A-E487577E9108}"/>
              </a:ext>
            </a:extLst>
          </p:cNvPr>
          <p:cNvSpPr txBox="1"/>
          <p:nvPr/>
        </p:nvSpPr>
        <p:spPr>
          <a:xfrm>
            <a:off x="4402050" y="3860612"/>
            <a:ext cx="6022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http://localhost:8083/callback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?state</a:t>
            </a:r>
            <a:r>
              <a:rPr lang="en"/>
              <a:t>=h4u8fF2okGBio38uE  </a:t>
            </a:r>
            <a:r>
              <a:rPr lang="en" b="1"/>
              <a:t>&amp;code</a:t>
            </a:r>
            <a:r>
              <a:rPr lang="en"/>
              <a:t>=b06c44f3-71be-4525-81f8-9c88472154c6.20af20a8-7146-4a97-a636-a59c784ad59b.0c9b74af-f0cb-48b8-9762-1bd23841c73a</a:t>
            </a:r>
            <a:endParaRPr/>
          </a:p>
        </p:txBody>
      </p:sp>
      <p:sp>
        <p:nvSpPr>
          <p:cNvPr id="19" name="Google Shape;102;p15">
            <a:extLst>
              <a:ext uri="{FF2B5EF4-FFF2-40B4-BE49-F238E27FC236}">
                <a16:creationId xmlns:a16="http://schemas.microsoft.com/office/drawing/2014/main" id="{6BEA22E6-E3E8-8DEA-659F-85636ED89EB3}"/>
              </a:ext>
            </a:extLst>
          </p:cNvPr>
          <p:cNvSpPr/>
          <p:nvPr/>
        </p:nvSpPr>
        <p:spPr>
          <a:xfrm rot="-1295887">
            <a:off x="3710541" y="457027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3;p15">
            <a:extLst>
              <a:ext uri="{FF2B5EF4-FFF2-40B4-BE49-F238E27FC236}">
                <a16:creationId xmlns:a16="http://schemas.microsoft.com/office/drawing/2014/main" id="{CEC2A27C-46A5-1D07-05FF-CD6774E6ADF4}"/>
              </a:ext>
            </a:extLst>
          </p:cNvPr>
          <p:cNvSpPr txBox="1"/>
          <p:nvPr/>
        </p:nvSpPr>
        <p:spPr>
          <a:xfrm>
            <a:off x="3029825" y="5092062"/>
            <a:ext cx="74544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--location --request POST 'http://localhost:8080/auth/realms/appsdeveloperblog/protocol/openid-connect/token' </a:t>
            </a:r>
            <a:r>
              <a:rPr lang="en" b="1"/>
              <a:t>'code</a:t>
            </a:r>
            <a:r>
              <a:rPr lang="en"/>
              <a:t>=b06c44f3-71be-4525-81f8-9c88472154c6.20af20a8-7146-4a97-a636-a59c784ad59b.0c9b74af-f0cb-48b8-9762-1bd23841c73a' </a:t>
            </a:r>
            <a:r>
              <a:rPr lang="en" b="1"/>
              <a:t>'code_verifier</a:t>
            </a:r>
            <a:r>
              <a:rPr lang="en"/>
              <a:t>=c3cxd2UzNHJmZGUzNHJneWh1NzhpazFxd2U0cmZkZXI1Nnl1N3lnZnJ0NmpraW85NHJkc3dlcg'</a:t>
            </a:r>
            <a:endParaRPr/>
          </a:p>
        </p:txBody>
      </p:sp>
      <p:sp>
        <p:nvSpPr>
          <p:cNvPr id="21" name="Google Shape;104;p15">
            <a:extLst>
              <a:ext uri="{FF2B5EF4-FFF2-40B4-BE49-F238E27FC236}">
                <a16:creationId xmlns:a16="http://schemas.microsoft.com/office/drawing/2014/main" id="{C726C9F9-B6CE-A068-9883-699BA4D27362}"/>
              </a:ext>
            </a:extLst>
          </p:cNvPr>
          <p:cNvSpPr/>
          <p:nvPr/>
        </p:nvSpPr>
        <p:spPr>
          <a:xfrm rot="-1295887">
            <a:off x="2316366" y="619872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164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E659A-9A4B-0B8E-1283-CA72879F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pic>
        <p:nvPicPr>
          <p:cNvPr id="4" name="Google Shape;127;p19">
            <a:extLst>
              <a:ext uri="{FF2B5EF4-FFF2-40B4-BE49-F238E27FC236}">
                <a16:creationId xmlns:a16="http://schemas.microsoft.com/office/drawing/2014/main" id="{90BB6214-8EA3-63E6-7D47-DFB9900EB0C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45472" y="1359210"/>
            <a:ext cx="7101057" cy="5265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485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2FB1-9EE8-E247-516E-F9538918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>
            <a:extLst>
              <a:ext uri="{FF2B5EF4-FFF2-40B4-BE49-F238E27FC236}">
                <a16:creationId xmlns:a16="http://schemas.microsoft.com/office/drawing/2014/main" id="{670D996A-2059-996D-DB4E-6EE5A5765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16" y="1690688"/>
            <a:ext cx="9286966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32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];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nextBytes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solidFill>
                  <a:srgbClr val="A6B2C0"/>
                </a:solidFill>
                <a:latin typeface="JetBrains Mono"/>
              </a:rPr>
              <a:t>    ….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D30F52-1677-52EF-6642-3146A6B7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sp>
        <p:nvSpPr>
          <p:cNvPr id="15" name="Google Shape;135;p20">
            <a:extLst>
              <a:ext uri="{FF2B5EF4-FFF2-40B4-BE49-F238E27FC236}">
                <a16:creationId xmlns:a16="http://schemas.microsoft.com/office/drawing/2014/main" id="{3FC47CBF-9BE2-96A6-5E8C-D1913B404A1C}"/>
              </a:ext>
            </a:extLst>
          </p:cNvPr>
          <p:cNvSpPr/>
          <p:nvPr/>
        </p:nvSpPr>
        <p:spPr>
          <a:xfrm>
            <a:off x="2009774" y="2562225"/>
            <a:ext cx="7038975" cy="1029550"/>
          </a:xfrm>
          <a:prstGeom prst="rect">
            <a:avLst/>
          </a:prstGeom>
          <a:noFill/>
          <a:ln w="57150" cap="flat" cmpd="sng">
            <a:solidFill>
              <a:schemeClr val="accent5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36;p20">
            <a:extLst>
              <a:ext uri="{FF2B5EF4-FFF2-40B4-BE49-F238E27FC236}">
                <a16:creationId xmlns:a16="http://schemas.microsoft.com/office/drawing/2014/main" id="{7C4111AE-F7C8-E0A1-B22E-B32DEA24E881}"/>
              </a:ext>
            </a:extLst>
          </p:cNvPr>
          <p:cNvSpPr/>
          <p:nvPr/>
        </p:nvSpPr>
        <p:spPr>
          <a:xfrm>
            <a:off x="2000600" y="3732299"/>
            <a:ext cx="6772000" cy="18017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7;p20">
            <a:extLst>
              <a:ext uri="{FF2B5EF4-FFF2-40B4-BE49-F238E27FC236}">
                <a16:creationId xmlns:a16="http://schemas.microsoft.com/office/drawing/2014/main" id="{F97BFCB6-7A76-DAAD-E97D-0097586825F2}"/>
              </a:ext>
            </a:extLst>
          </p:cNvPr>
          <p:cNvSpPr txBox="1"/>
          <p:nvPr/>
        </p:nvSpPr>
        <p:spPr>
          <a:xfrm>
            <a:off x="3576900" y="6226725"/>
            <a:ext cx="50382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5GIuDRih4mQPRoG4C4WylsHp0l--aBbOcwGO1MPEfLA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517623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8BB743-C029-F621-61F3-81FE231B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pic>
        <p:nvPicPr>
          <p:cNvPr id="4" name="Google Shape;147;p22">
            <a:extLst>
              <a:ext uri="{FF2B5EF4-FFF2-40B4-BE49-F238E27FC236}">
                <a16:creationId xmlns:a16="http://schemas.microsoft.com/office/drawing/2014/main" id="{0D9CC08C-69E9-5492-EE15-25C8F976EB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8716" y="1444231"/>
            <a:ext cx="7594566" cy="419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8;p22">
            <a:extLst>
              <a:ext uri="{FF2B5EF4-FFF2-40B4-BE49-F238E27FC236}">
                <a16:creationId xmlns:a16="http://schemas.microsoft.com/office/drawing/2014/main" id="{40117E42-2C80-6E1F-D604-31CC997369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716" y="5387970"/>
            <a:ext cx="7594566" cy="1304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2">
            <a:extLst>
              <a:ext uri="{FF2B5EF4-FFF2-40B4-BE49-F238E27FC236}">
                <a16:creationId xmlns:a16="http://schemas.microsoft.com/office/drawing/2014/main" id="{1D9A81BD-81CA-E43E-FC08-4B36E22B5823}"/>
              </a:ext>
            </a:extLst>
          </p:cNvPr>
          <p:cNvSpPr/>
          <p:nvPr/>
        </p:nvSpPr>
        <p:spPr>
          <a:xfrm>
            <a:off x="2609714" y="3139820"/>
            <a:ext cx="6972570" cy="65736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7" name="Google Shape;150;p22">
            <a:extLst>
              <a:ext uri="{FF2B5EF4-FFF2-40B4-BE49-F238E27FC236}">
                <a16:creationId xmlns:a16="http://schemas.microsoft.com/office/drawing/2014/main" id="{775DAFA2-E59D-3DEB-2F91-72C95A411E2F}"/>
              </a:ext>
            </a:extLst>
          </p:cNvPr>
          <p:cNvSpPr txBox="1"/>
          <p:nvPr/>
        </p:nvSpPr>
        <p:spPr>
          <a:xfrm>
            <a:off x="8068284" y="3151535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1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8" name="Google Shape;151;p22">
            <a:extLst>
              <a:ext uri="{FF2B5EF4-FFF2-40B4-BE49-F238E27FC236}">
                <a16:creationId xmlns:a16="http://schemas.microsoft.com/office/drawing/2014/main" id="{F924AF09-E6AF-8BE5-A4D6-1D09F0CA8A88}"/>
              </a:ext>
            </a:extLst>
          </p:cNvPr>
          <p:cNvSpPr txBox="1"/>
          <p:nvPr/>
        </p:nvSpPr>
        <p:spPr>
          <a:xfrm>
            <a:off x="7154491" y="3139819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2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9" name="Google Shape;152;p22">
            <a:extLst>
              <a:ext uri="{FF2B5EF4-FFF2-40B4-BE49-F238E27FC236}">
                <a16:creationId xmlns:a16="http://schemas.microsoft.com/office/drawing/2014/main" id="{CE845198-2E47-4127-1113-F9C17662FF75}"/>
              </a:ext>
            </a:extLst>
          </p:cNvPr>
          <p:cNvSpPr txBox="1"/>
          <p:nvPr/>
        </p:nvSpPr>
        <p:spPr>
          <a:xfrm>
            <a:off x="6580491" y="3139813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3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10" name="Google Shape;153;p22">
            <a:extLst>
              <a:ext uri="{FF2B5EF4-FFF2-40B4-BE49-F238E27FC236}">
                <a16:creationId xmlns:a16="http://schemas.microsoft.com/office/drawing/2014/main" id="{357A06F3-453E-7D47-C789-9BDAFD1D5AA7}"/>
              </a:ext>
            </a:extLst>
          </p:cNvPr>
          <p:cNvSpPr txBox="1"/>
          <p:nvPr/>
        </p:nvSpPr>
        <p:spPr>
          <a:xfrm>
            <a:off x="5373789" y="3139900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4</a:t>
            </a:r>
            <a:endParaRPr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6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A43D5-A1DE-A9CD-4417-05B09FE2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AD64826-C10C-485E-5DE2-13F3B94B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074" y="1809582"/>
            <a:ext cx="7554540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3836E07-A9D5-6C01-0AB2-B2991F6AADCF}"/>
              </a:ext>
            </a:extLst>
          </p:cNvPr>
          <p:cNvSpPr txBox="1"/>
          <p:nvPr/>
        </p:nvSpPr>
        <p:spPr>
          <a:xfrm>
            <a:off x="8309812" y="1809582"/>
            <a:ext cx="3689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It’s</a:t>
            </a:r>
            <a:r>
              <a:rPr lang="fr-FR" dirty="0"/>
              <a:t> an </a:t>
            </a:r>
            <a:r>
              <a:rPr lang="fr-FR" dirty="0" err="1"/>
              <a:t>authorization</a:t>
            </a:r>
            <a:r>
              <a:rPr lang="fr-FR" dirty="0"/>
              <a:t> </a:t>
            </a:r>
            <a:r>
              <a:rPr lang="fr-FR" dirty="0" err="1"/>
              <a:t>frameworks</a:t>
            </a:r>
            <a:r>
              <a:rPr lang="fr-FR" dirty="0"/>
              <a:t> </a:t>
            </a:r>
            <a:r>
              <a:rPr lang="fr-FR" dirty="0" err="1"/>
              <a:t>with</a:t>
            </a:r>
            <a:endParaRPr lang="fr-FR" dirty="0"/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authoeization</a:t>
            </a:r>
            <a:r>
              <a:rPr lang="fr-FR" dirty="0"/>
              <a:t> flows for</a:t>
            </a:r>
            <a:br>
              <a:rPr lang="fr-FR" dirty="0"/>
            </a:br>
            <a:r>
              <a:rPr lang="fr-FR" dirty="0" err="1"/>
              <a:t>differents</a:t>
            </a:r>
            <a:r>
              <a:rPr lang="fr-FR" dirty="0"/>
              <a:t> type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65074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1B3C28-7DD9-D414-521E-FADEDE28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sp>
        <p:nvSpPr>
          <p:cNvPr id="4" name="Google Shape;158;p23">
            <a:extLst>
              <a:ext uri="{FF2B5EF4-FFF2-40B4-BE49-F238E27FC236}">
                <a16:creationId xmlns:a16="http://schemas.microsoft.com/office/drawing/2014/main" id="{7FE0B681-179A-5031-D56B-D20B6CB34F3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6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String generateCodeChallenge(String codeVerifier) throws 	UnsupportedEncodingException, NoSuchAlgorithmException {</a:t>
            </a:r>
            <a:b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</a:b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bytes = codeVerifier.getBytes("US-ASCII");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 messageDigest = MessageDigest.getInstance("SHA-256");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messageDigest.update(bytes, 0, bytes.length);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digest = messageDigest.digest();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return Base64.getUrlEncoder().withoutPadding().encodeToString(digest);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CD89A0-2752-2B3F-991D-5B1DBA754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541" y="1489841"/>
            <a:ext cx="9816918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generateCodeChallenge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b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NoSuchAlgorithmException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"US-ASCII"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getInstance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"SHA-256"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update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0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9728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B4574-14EB-768D-61B9-96BB31CFB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BC2CBA-B267-35EC-8B13-B14D0EF7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5B689F-0D58-B383-9CA8-9489F5273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Flow: machine to machine</a:t>
            </a:r>
          </a:p>
        </p:txBody>
      </p:sp>
    </p:spTree>
    <p:extLst>
      <p:ext uri="{BB962C8B-B14F-4D97-AF65-F5344CB8AC3E}">
        <p14:creationId xmlns:p14="http://schemas.microsoft.com/office/powerpoint/2010/main" val="1079525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4273D27-9155-0A59-DEAE-3C6908B9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 : machine to machine</a:t>
            </a:r>
          </a:p>
        </p:txBody>
      </p:sp>
      <p:sp>
        <p:nvSpPr>
          <p:cNvPr id="29" name="Google Shape;60;p14">
            <a:extLst>
              <a:ext uri="{FF2B5EF4-FFF2-40B4-BE49-F238E27FC236}">
                <a16:creationId xmlns:a16="http://schemas.microsoft.com/office/drawing/2014/main" id="{BA5B67C5-5F49-8EBE-F7E0-6546412754BF}"/>
              </a:ext>
            </a:extLst>
          </p:cNvPr>
          <p:cNvSpPr/>
          <p:nvPr/>
        </p:nvSpPr>
        <p:spPr>
          <a:xfrm>
            <a:off x="1837737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;p14">
            <a:extLst>
              <a:ext uri="{FF2B5EF4-FFF2-40B4-BE49-F238E27FC236}">
                <a16:creationId xmlns:a16="http://schemas.microsoft.com/office/drawing/2014/main" id="{5E159A9F-1B83-D7CD-4349-A48330F6E1AC}"/>
              </a:ext>
            </a:extLst>
          </p:cNvPr>
          <p:cNvSpPr txBox="1"/>
          <p:nvPr/>
        </p:nvSpPr>
        <p:spPr>
          <a:xfrm>
            <a:off x="2197137" y="1914015"/>
            <a:ext cx="8931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31" name="Google Shape;62;p14">
            <a:extLst>
              <a:ext uri="{FF2B5EF4-FFF2-40B4-BE49-F238E27FC236}">
                <a16:creationId xmlns:a16="http://schemas.microsoft.com/office/drawing/2014/main" id="{34343454-7493-5D1A-5071-7E9D3ED6CDC8}"/>
              </a:ext>
            </a:extLst>
          </p:cNvPr>
          <p:cNvSpPr/>
          <p:nvPr/>
        </p:nvSpPr>
        <p:spPr>
          <a:xfrm>
            <a:off x="8499062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3;p14">
            <a:extLst>
              <a:ext uri="{FF2B5EF4-FFF2-40B4-BE49-F238E27FC236}">
                <a16:creationId xmlns:a16="http://schemas.microsoft.com/office/drawing/2014/main" id="{7BEBDF05-0C78-EB44-5E3D-D9A0B0D1DA7D}"/>
              </a:ext>
            </a:extLst>
          </p:cNvPr>
          <p:cNvSpPr txBox="1"/>
          <p:nvPr/>
        </p:nvSpPr>
        <p:spPr>
          <a:xfrm>
            <a:off x="8346662" y="1914015"/>
            <a:ext cx="20076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33" name="Google Shape;64;p14">
            <a:extLst>
              <a:ext uri="{FF2B5EF4-FFF2-40B4-BE49-F238E27FC236}">
                <a16:creationId xmlns:a16="http://schemas.microsoft.com/office/drawing/2014/main" id="{5745D092-526F-4F12-E1FB-6E411589005D}"/>
              </a:ext>
            </a:extLst>
          </p:cNvPr>
          <p:cNvGrpSpPr/>
          <p:nvPr/>
        </p:nvGrpSpPr>
        <p:grpSpPr>
          <a:xfrm>
            <a:off x="3665162" y="1985890"/>
            <a:ext cx="4681500" cy="410650"/>
            <a:chOff x="2289425" y="503075"/>
            <a:chExt cx="4681500" cy="410650"/>
          </a:xfrm>
        </p:grpSpPr>
        <p:cxnSp>
          <p:nvCxnSpPr>
            <p:cNvPr id="50" name="Google Shape;65;p14">
              <a:extLst>
                <a:ext uri="{FF2B5EF4-FFF2-40B4-BE49-F238E27FC236}">
                  <a16:creationId xmlns:a16="http://schemas.microsoft.com/office/drawing/2014/main" id="{6C623276-325C-CDAF-69DF-9A029796403A}"/>
                </a:ext>
              </a:extLst>
            </p:cNvPr>
            <p:cNvCxnSpPr/>
            <p:nvPr/>
          </p:nvCxnSpPr>
          <p:spPr>
            <a:xfrm>
              <a:off x="2289425" y="913725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" name="Google Shape;66;p14">
              <a:extLst>
                <a:ext uri="{FF2B5EF4-FFF2-40B4-BE49-F238E27FC236}">
                  <a16:creationId xmlns:a16="http://schemas.microsoft.com/office/drawing/2014/main" id="{87DD7EE0-A2DE-3F7A-7F25-FEBD5CB5872C}"/>
                </a:ext>
              </a:extLst>
            </p:cNvPr>
            <p:cNvSpPr txBox="1"/>
            <p:nvPr/>
          </p:nvSpPr>
          <p:spPr>
            <a:xfrm>
              <a:off x="2289425" y="503075"/>
              <a:ext cx="41451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for Access Token + Client Authentication</a:t>
              </a:r>
              <a:endParaRPr sz="1200"/>
            </a:p>
          </p:txBody>
        </p:sp>
      </p:grpSp>
      <p:sp>
        <p:nvSpPr>
          <p:cNvPr id="34" name="Google Shape;67;p14">
            <a:extLst>
              <a:ext uri="{FF2B5EF4-FFF2-40B4-BE49-F238E27FC236}">
                <a16:creationId xmlns:a16="http://schemas.microsoft.com/office/drawing/2014/main" id="{BA92D4ED-C5F0-0128-4E84-ED47F2EE0740}"/>
              </a:ext>
            </a:extLst>
          </p:cNvPr>
          <p:cNvSpPr txBox="1"/>
          <p:nvPr/>
        </p:nvSpPr>
        <p:spPr>
          <a:xfrm>
            <a:off x="2094537" y="3123865"/>
            <a:ext cx="11703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Microservice</a:t>
            </a:r>
            <a:endParaRPr sz="1200" b="1"/>
          </a:p>
        </p:txBody>
      </p:sp>
      <p:grpSp>
        <p:nvGrpSpPr>
          <p:cNvPr id="35" name="Google Shape;68;p14">
            <a:extLst>
              <a:ext uri="{FF2B5EF4-FFF2-40B4-BE49-F238E27FC236}">
                <a16:creationId xmlns:a16="http://schemas.microsoft.com/office/drawing/2014/main" id="{A56B959B-8932-55F2-A1AF-38BD4EAF2074}"/>
              </a:ext>
            </a:extLst>
          </p:cNvPr>
          <p:cNvGrpSpPr/>
          <p:nvPr/>
        </p:nvGrpSpPr>
        <p:grpSpPr>
          <a:xfrm>
            <a:off x="3449637" y="5238815"/>
            <a:ext cx="1658100" cy="1305369"/>
            <a:chOff x="3766050" y="3756000"/>
            <a:chExt cx="1658100" cy="1305369"/>
          </a:xfrm>
        </p:grpSpPr>
        <p:sp>
          <p:nvSpPr>
            <p:cNvPr id="47" name="Google Shape;69;p14">
              <a:extLst>
                <a:ext uri="{FF2B5EF4-FFF2-40B4-BE49-F238E27FC236}">
                  <a16:creationId xmlns:a16="http://schemas.microsoft.com/office/drawing/2014/main" id="{E3CCB2D2-7123-4485-90B7-594DD2325950}"/>
                </a:ext>
              </a:extLst>
            </p:cNvPr>
            <p:cNvSpPr/>
            <p:nvPr/>
          </p:nvSpPr>
          <p:spPr>
            <a:xfrm>
              <a:off x="3766050" y="4091332"/>
              <a:ext cx="1611900" cy="970037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0;p14">
              <a:extLst>
                <a:ext uri="{FF2B5EF4-FFF2-40B4-BE49-F238E27FC236}">
                  <a16:creationId xmlns:a16="http://schemas.microsoft.com/office/drawing/2014/main" id="{D5EF4A03-856C-077F-0620-55AD1A97E60B}"/>
                </a:ext>
              </a:extLst>
            </p:cNvPr>
            <p:cNvSpPr txBox="1"/>
            <p:nvPr/>
          </p:nvSpPr>
          <p:spPr>
            <a:xfrm>
              <a:off x="3812250" y="3756000"/>
              <a:ext cx="16119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Resource Server</a:t>
              </a:r>
              <a:endParaRPr/>
            </a:p>
          </p:txBody>
        </p:sp>
        <p:sp>
          <p:nvSpPr>
            <p:cNvPr id="49" name="Google Shape;71;p14">
              <a:extLst>
                <a:ext uri="{FF2B5EF4-FFF2-40B4-BE49-F238E27FC236}">
                  <a16:creationId xmlns:a16="http://schemas.microsoft.com/office/drawing/2014/main" id="{5EAE0CB6-BE0E-9B0D-BBCB-93B2CCD9B38F}"/>
                </a:ext>
              </a:extLst>
            </p:cNvPr>
            <p:cNvSpPr txBox="1"/>
            <p:nvPr/>
          </p:nvSpPr>
          <p:spPr>
            <a:xfrm>
              <a:off x="4018388" y="4440345"/>
              <a:ext cx="1170300" cy="23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/>
                <a:t>Microservice</a:t>
              </a:r>
              <a:endParaRPr sz="1200" b="1"/>
            </a:p>
          </p:txBody>
        </p:sp>
      </p:grpSp>
      <p:sp>
        <p:nvSpPr>
          <p:cNvPr id="36" name="Google Shape;72;p14">
            <a:extLst>
              <a:ext uri="{FF2B5EF4-FFF2-40B4-BE49-F238E27FC236}">
                <a16:creationId xmlns:a16="http://schemas.microsoft.com/office/drawing/2014/main" id="{92BF8B26-65AB-F3DE-D6FC-02A15E7BA2BD}"/>
              </a:ext>
            </a:extLst>
          </p:cNvPr>
          <p:cNvSpPr txBox="1"/>
          <p:nvPr/>
        </p:nvSpPr>
        <p:spPr>
          <a:xfrm>
            <a:off x="3677562" y="2396540"/>
            <a:ext cx="4593600" cy="1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'grant_type=client_credentials'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'scope=email'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73;p14">
            <a:extLst>
              <a:ext uri="{FF2B5EF4-FFF2-40B4-BE49-F238E27FC236}">
                <a16:creationId xmlns:a16="http://schemas.microsoft.com/office/drawing/2014/main" id="{4E201F89-44F9-11D8-369B-80ACEE0417C4}"/>
              </a:ext>
            </a:extLst>
          </p:cNvPr>
          <p:cNvSpPr/>
          <p:nvPr/>
        </p:nvSpPr>
        <p:spPr>
          <a:xfrm>
            <a:off x="6301962" y="312386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74;p14">
            <a:extLst>
              <a:ext uri="{FF2B5EF4-FFF2-40B4-BE49-F238E27FC236}">
                <a16:creationId xmlns:a16="http://schemas.microsoft.com/office/drawing/2014/main" id="{23C85A70-9C0C-0734-C582-42538883349F}"/>
              </a:ext>
            </a:extLst>
          </p:cNvPr>
          <p:cNvSpPr/>
          <p:nvPr/>
        </p:nvSpPr>
        <p:spPr>
          <a:xfrm>
            <a:off x="5568000" y="328461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75;p14">
            <a:extLst>
              <a:ext uri="{FF2B5EF4-FFF2-40B4-BE49-F238E27FC236}">
                <a16:creationId xmlns:a16="http://schemas.microsoft.com/office/drawing/2014/main" id="{EBA32A46-49E5-5084-7711-A0FF91671EDE}"/>
              </a:ext>
            </a:extLst>
          </p:cNvPr>
          <p:cNvGrpSpPr/>
          <p:nvPr/>
        </p:nvGrpSpPr>
        <p:grpSpPr>
          <a:xfrm>
            <a:off x="3677562" y="3479615"/>
            <a:ext cx="4145400" cy="564600"/>
            <a:chOff x="2301825" y="1996800"/>
            <a:chExt cx="4145400" cy="564600"/>
          </a:xfrm>
        </p:grpSpPr>
        <p:sp>
          <p:nvSpPr>
            <p:cNvPr id="45" name="Google Shape;76;p14">
              <a:extLst>
                <a:ext uri="{FF2B5EF4-FFF2-40B4-BE49-F238E27FC236}">
                  <a16:creationId xmlns:a16="http://schemas.microsoft.com/office/drawing/2014/main" id="{D688F66B-0D8E-D68F-F90D-D4062A047E24}"/>
                </a:ext>
              </a:extLst>
            </p:cNvPr>
            <p:cNvSpPr txBox="1"/>
            <p:nvPr/>
          </p:nvSpPr>
          <p:spPr>
            <a:xfrm>
              <a:off x="2301825" y="1996800"/>
              <a:ext cx="4145400" cy="5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'client_id=photo-app-client-credentials'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\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'client_secret=91813ee4-0769-4a7f-9dd3-a12f1f67631e'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</a:t>
              </a:r>
              <a:endParaRPr/>
            </a:p>
          </p:txBody>
        </p:sp>
        <p:sp>
          <p:nvSpPr>
            <p:cNvPr id="46" name="Google Shape;77;p14">
              <a:extLst>
                <a:ext uri="{FF2B5EF4-FFF2-40B4-BE49-F238E27FC236}">
                  <a16:creationId xmlns:a16="http://schemas.microsoft.com/office/drawing/2014/main" id="{5D2DA8BA-8153-48B0-0A50-88578E549D40}"/>
                </a:ext>
              </a:extLst>
            </p:cNvPr>
            <p:cNvSpPr/>
            <p:nvPr/>
          </p:nvSpPr>
          <p:spPr>
            <a:xfrm>
              <a:off x="6262425" y="2073750"/>
              <a:ext cx="184800" cy="4107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78;p14">
            <a:extLst>
              <a:ext uri="{FF2B5EF4-FFF2-40B4-BE49-F238E27FC236}">
                <a16:creationId xmlns:a16="http://schemas.microsoft.com/office/drawing/2014/main" id="{A1B9FA80-E7A1-9248-2BB0-908A51044746}"/>
              </a:ext>
            </a:extLst>
          </p:cNvPr>
          <p:cNvGrpSpPr/>
          <p:nvPr/>
        </p:nvGrpSpPr>
        <p:grpSpPr>
          <a:xfrm>
            <a:off x="3757537" y="4141840"/>
            <a:ext cx="4695200" cy="1551725"/>
            <a:chOff x="2381800" y="2659025"/>
            <a:chExt cx="4695200" cy="1551725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58E00426-DF99-281B-0FB5-9E4C39EDDB44}"/>
                </a:ext>
              </a:extLst>
            </p:cNvPr>
            <p:cNvSpPr txBox="1"/>
            <p:nvPr/>
          </p:nvSpPr>
          <p:spPr>
            <a:xfrm>
              <a:off x="4572000" y="2722150"/>
              <a:ext cx="2505000" cy="14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{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"access_token"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"eyJhbGciOiJSUzI1..."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"expires_in"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98658"/>
                  </a:solidFill>
                  <a:highlight>
                    <a:srgbClr val="FFFFFE"/>
                  </a:highlight>
                </a:rPr>
                <a:t>300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"token_type"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"bearer"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"scope"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"email"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   ...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}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Google Shape;80;p14">
              <a:extLst>
                <a:ext uri="{FF2B5EF4-FFF2-40B4-BE49-F238E27FC236}">
                  <a16:creationId xmlns:a16="http://schemas.microsoft.com/office/drawing/2014/main" id="{063E1FA1-F2D0-64A4-056E-757E5D70E96D}"/>
                </a:ext>
              </a:extLst>
            </p:cNvPr>
            <p:cNvCxnSpPr/>
            <p:nvPr/>
          </p:nvCxnSpPr>
          <p:spPr>
            <a:xfrm rot="10800000">
              <a:off x="2381800" y="2659025"/>
              <a:ext cx="453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1" name="Google Shape;81;p14">
            <a:extLst>
              <a:ext uri="{FF2B5EF4-FFF2-40B4-BE49-F238E27FC236}">
                <a16:creationId xmlns:a16="http://schemas.microsoft.com/office/drawing/2014/main" id="{124CF176-A50A-C6A5-B724-622E0585E0F2}"/>
              </a:ext>
            </a:extLst>
          </p:cNvPr>
          <p:cNvCxnSpPr/>
          <p:nvPr/>
        </p:nvCxnSpPr>
        <p:spPr>
          <a:xfrm>
            <a:off x="2535862" y="4594965"/>
            <a:ext cx="605700" cy="10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Google Shape;82;p14">
            <a:extLst>
              <a:ext uri="{FF2B5EF4-FFF2-40B4-BE49-F238E27FC236}">
                <a16:creationId xmlns:a16="http://schemas.microsoft.com/office/drawing/2014/main" id="{A1DC55AC-9C38-F674-1F90-CF4F06EA08CD}"/>
              </a:ext>
            </a:extLst>
          </p:cNvPr>
          <p:cNvSpPr txBox="1"/>
          <p:nvPr/>
        </p:nvSpPr>
        <p:spPr>
          <a:xfrm>
            <a:off x="1837737" y="4969815"/>
            <a:ext cx="1006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 request with an access token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2424328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51B0A-9480-81C0-8915-1CDC58FA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33A0940-B28B-0A1B-7A3C-7465E7DA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9FD4568-4480-E9AB-F3A0-23943E644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</p:spTree>
    <p:extLst>
      <p:ext uri="{BB962C8B-B14F-4D97-AF65-F5344CB8AC3E}">
        <p14:creationId xmlns:p14="http://schemas.microsoft.com/office/powerpoint/2010/main" val="4261235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5BAC3-4E7A-6BB0-49D5-D3188F4D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  <p:sp>
        <p:nvSpPr>
          <p:cNvPr id="4" name="Google Shape;60;p14">
            <a:extLst>
              <a:ext uri="{FF2B5EF4-FFF2-40B4-BE49-F238E27FC236}">
                <a16:creationId xmlns:a16="http://schemas.microsoft.com/office/drawing/2014/main" id="{69233153-A367-AE3D-3E6A-AE25F32142C3}"/>
              </a:ext>
            </a:extLst>
          </p:cNvPr>
          <p:cNvSpPr/>
          <p:nvPr/>
        </p:nvSpPr>
        <p:spPr>
          <a:xfrm>
            <a:off x="2336987" y="22336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A71E8A94-DF05-164F-A61C-94139E4F7736}"/>
              </a:ext>
            </a:extLst>
          </p:cNvPr>
          <p:cNvSpPr txBox="1"/>
          <p:nvPr/>
        </p:nvSpPr>
        <p:spPr>
          <a:xfrm>
            <a:off x="2361437" y="2516575"/>
            <a:ext cx="1248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Owner</a:t>
            </a:r>
            <a:endParaRPr/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1AF2594A-1AB8-31DE-2EAE-D3F7BAD6023E}"/>
              </a:ext>
            </a:extLst>
          </p:cNvPr>
          <p:cNvSpPr/>
          <p:nvPr/>
        </p:nvSpPr>
        <p:spPr>
          <a:xfrm>
            <a:off x="2336987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DF8AD279-FAFE-E1B7-51AE-0D9FC60F518C}"/>
              </a:ext>
            </a:extLst>
          </p:cNvPr>
          <p:cNvSpPr txBox="1"/>
          <p:nvPr/>
        </p:nvSpPr>
        <p:spPr>
          <a:xfrm>
            <a:off x="2336987" y="4914875"/>
            <a:ext cx="1297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8" name="Google Shape;64;p14">
            <a:extLst>
              <a:ext uri="{FF2B5EF4-FFF2-40B4-BE49-F238E27FC236}">
                <a16:creationId xmlns:a16="http://schemas.microsoft.com/office/drawing/2014/main" id="{10D6EE70-8818-4002-25ED-92A9A00B42E9}"/>
              </a:ext>
            </a:extLst>
          </p:cNvPr>
          <p:cNvSpPr/>
          <p:nvPr/>
        </p:nvSpPr>
        <p:spPr>
          <a:xfrm>
            <a:off x="8557812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5;p14">
            <a:extLst>
              <a:ext uri="{FF2B5EF4-FFF2-40B4-BE49-F238E27FC236}">
                <a16:creationId xmlns:a16="http://schemas.microsoft.com/office/drawing/2014/main" id="{B1F61CB1-B718-FA12-C9A1-65D6AC987704}"/>
              </a:ext>
            </a:extLst>
          </p:cNvPr>
          <p:cNvSpPr txBox="1"/>
          <p:nvPr/>
        </p:nvSpPr>
        <p:spPr>
          <a:xfrm>
            <a:off x="8557812" y="4838425"/>
            <a:ext cx="12972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10" name="Google Shape;66;p14">
            <a:extLst>
              <a:ext uri="{FF2B5EF4-FFF2-40B4-BE49-F238E27FC236}">
                <a16:creationId xmlns:a16="http://schemas.microsoft.com/office/drawing/2014/main" id="{FE1C9186-5F52-A2F4-E372-FBC5BF5B27BC}"/>
              </a:ext>
            </a:extLst>
          </p:cNvPr>
          <p:cNvGrpSpPr/>
          <p:nvPr/>
        </p:nvGrpSpPr>
        <p:grpSpPr>
          <a:xfrm>
            <a:off x="2991212" y="3557825"/>
            <a:ext cx="2402575" cy="758100"/>
            <a:chOff x="1409950" y="2192700"/>
            <a:chExt cx="2402575" cy="758100"/>
          </a:xfrm>
        </p:grpSpPr>
        <p:cxnSp>
          <p:nvCxnSpPr>
            <p:cNvPr id="18" name="Google Shape;67;p14">
              <a:extLst>
                <a:ext uri="{FF2B5EF4-FFF2-40B4-BE49-F238E27FC236}">
                  <a16:creationId xmlns:a16="http://schemas.microsoft.com/office/drawing/2014/main" id="{9AEF1A36-7082-A6FC-E513-FB09BDB6B1CA}"/>
                </a:ext>
              </a:extLst>
            </p:cNvPr>
            <p:cNvCxnSpPr/>
            <p:nvPr/>
          </p:nvCxnSpPr>
          <p:spPr>
            <a:xfrm>
              <a:off x="1409950" y="2222075"/>
              <a:ext cx="0" cy="48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68;p14">
              <a:extLst>
                <a:ext uri="{FF2B5EF4-FFF2-40B4-BE49-F238E27FC236}">
                  <a16:creationId xmlns:a16="http://schemas.microsoft.com/office/drawing/2014/main" id="{3220BE78-3D3F-ED35-F22D-CED5E1364BB0}"/>
                </a:ext>
              </a:extLst>
            </p:cNvPr>
            <p:cNvSpPr txBox="1"/>
            <p:nvPr/>
          </p:nvSpPr>
          <p:spPr>
            <a:xfrm>
              <a:off x="1590425" y="2192700"/>
              <a:ext cx="22221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Provide </a:t>
              </a:r>
              <a:endParaRPr sz="12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Username and password</a:t>
              </a:r>
              <a:endParaRPr sz="1200"/>
            </a:p>
          </p:txBody>
        </p:sp>
      </p:grpSp>
      <p:grpSp>
        <p:nvGrpSpPr>
          <p:cNvPr id="11" name="Google Shape;69;p14">
            <a:extLst>
              <a:ext uri="{FF2B5EF4-FFF2-40B4-BE49-F238E27FC236}">
                <a16:creationId xmlns:a16="http://schemas.microsoft.com/office/drawing/2014/main" id="{1BFF415A-2AE4-1FA9-1AB0-1A9173B13E7D}"/>
              </a:ext>
            </a:extLst>
          </p:cNvPr>
          <p:cNvGrpSpPr/>
          <p:nvPr/>
        </p:nvGrpSpPr>
        <p:grpSpPr>
          <a:xfrm>
            <a:off x="3938712" y="4315925"/>
            <a:ext cx="4150800" cy="405900"/>
            <a:chOff x="2357450" y="2950800"/>
            <a:chExt cx="4150800" cy="405900"/>
          </a:xfrm>
        </p:grpSpPr>
        <p:cxnSp>
          <p:nvCxnSpPr>
            <p:cNvPr id="16" name="Google Shape;70;p14">
              <a:extLst>
                <a:ext uri="{FF2B5EF4-FFF2-40B4-BE49-F238E27FC236}">
                  <a16:creationId xmlns:a16="http://schemas.microsoft.com/office/drawing/2014/main" id="{156B22EE-5CA1-1D2C-A809-EE84EAC4765B}"/>
                </a:ext>
              </a:extLst>
            </p:cNvPr>
            <p:cNvCxnSpPr/>
            <p:nvPr/>
          </p:nvCxnSpPr>
          <p:spPr>
            <a:xfrm>
              <a:off x="2357450" y="3338775"/>
              <a:ext cx="4150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71;p14">
              <a:extLst>
                <a:ext uri="{FF2B5EF4-FFF2-40B4-BE49-F238E27FC236}">
                  <a16:creationId xmlns:a16="http://schemas.microsoft.com/office/drawing/2014/main" id="{01D81F30-846D-A473-5DBC-3A6B3873725B}"/>
                </a:ext>
              </a:extLst>
            </p:cNvPr>
            <p:cNvSpPr txBox="1"/>
            <p:nvPr/>
          </p:nvSpPr>
          <p:spPr>
            <a:xfrm>
              <a:off x="2357450" y="2950800"/>
              <a:ext cx="19455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an access token</a:t>
              </a:r>
              <a:endParaRPr sz="1200"/>
            </a:p>
          </p:txBody>
        </p:sp>
      </p:grpSp>
      <p:sp>
        <p:nvSpPr>
          <p:cNvPr id="12" name="Google Shape;72;p14">
            <a:extLst>
              <a:ext uri="{FF2B5EF4-FFF2-40B4-BE49-F238E27FC236}">
                <a16:creationId xmlns:a16="http://schemas.microsoft.com/office/drawing/2014/main" id="{2165E005-CE03-F377-0D99-8644CF31885B}"/>
              </a:ext>
            </a:extLst>
          </p:cNvPr>
          <p:cNvSpPr txBox="1"/>
          <p:nvPr/>
        </p:nvSpPr>
        <p:spPr>
          <a:xfrm>
            <a:off x="3938712" y="4764875"/>
            <a:ext cx="45006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'http://localhost:8080/auth/realms/.../token'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'username=sergey'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'password=sergey'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'grant_type=password'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'client_id=my-spring-cloud-api-gateway'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'client_secret=3c832be7-2950-4490-801e-276b874d3dd3'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1BF68AD9-3FF7-F8EB-49EE-9C58C6D4D8F0}"/>
              </a:ext>
            </a:extLst>
          </p:cNvPr>
          <p:cNvSpPr/>
          <p:nvPr/>
        </p:nvSpPr>
        <p:spPr>
          <a:xfrm>
            <a:off x="3871012" y="5253275"/>
            <a:ext cx="25380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1031000D-BA8F-F737-3502-B3763E4F173D}"/>
              </a:ext>
            </a:extLst>
          </p:cNvPr>
          <p:cNvSpPr/>
          <p:nvPr/>
        </p:nvSpPr>
        <p:spPr>
          <a:xfrm>
            <a:off x="3871012" y="5659175"/>
            <a:ext cx="25380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0B4B95DD-E2B0-187D-FF39-F15427C98CF0}"/>
              </a:ext>
            </a:extLst>
          </p:cNvPr>
          <p:cNvSpPr/>
          <p:nvPr/>
        </p:nvSpPr>
        <p:spPr>
          <a:xfrm>
            <a:off x="3871012" y="5888375"/>
            <a:ext cx="40608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556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6C01-7220-C1E5-2036-E406DA14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57AAAA3-0A51-4BAA-3B62-8CAC57C4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8B0512F-EDD6-753C-6F09-000D6515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</p:spTree>
    <p:extLst>
      <p:ext uri="{BB962C8B-B14F-4D97-AF65-F5344CB8AC3E}">
        <p14:creationId xmlns:p14="http://schemas.microsoft.com/office/powerpoint/2010/main" val="3698002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4CCB7-BD17-4441-237D-2A1F77FE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742B4-9E87-5756-F579-A78E213BB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9B12648A-E754-546B-C05B-E48EBDDDEB39}"/>
              </a:ext>
            </a:extLst>
          </p:cNvPr>
          <p:cNvSpPr/>
          <p:nvPr/>
        </p:nvSpPr>
        <p:spPr>
          <a:xfrm>
            <a:off x="1709687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Client Application</a:t>
            </a:r>
            <a:endParaRPr sz="1200"/>
          </a:p>
        </p:txBody>
      </p:sp>
      <p:sp>
        <p:nvSpPr>
          <p:cNvPr id="20" name="Google Shape;61;p14">
            <a:extLst>
              <a:ext uri="{FF2B5EF4-FFF2-40B4-BE49-F238E27FC236}">
                <a16:creationId xmlns:a16="http://schemas.microsoft.com/office/drawing/2014/main" id="{2C11BEDD-AB70-C30B-1F4D-D0914A1BF44E}"/>
              </a:ext>
            </a:extLst>
          </p:cNvPr>
          <p:cNvSpPr/>
          <p:nvPr/>
        </p:nvSpPr>
        <p:spPr>
          <a:xfrm>
            <a:off x="9408612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Server</a:t>
            </a:r>
            <a:endParaRPr sz="1200"/>
          </a:p>
        </p:txBody>
      </p:sp>
      <p:sp>
        <p:nvSpPr>
          <p:cNvPr id="21" name="Google Shape;62;p14">
            <a:extLst>
              <a:ext uri="{FF2B5EF4-FFF2-40B4-BE49-F238E27FC236}">
                <a16:creationId xmlns:a16="http://schemas.microsoft.com/office/drawing/2014/main" id="{58F362A7-51ED-71B5-4E04-E71353D0DAE7}"/>
              </a:ext>
            </a:extLst>
          </p:cNvPr>
          <p:cNvSpPr/>
          <p:nvPr/>
        </p:nvSpPr>
        <p:spPr>
          <a:xfrm>
            <a:off x="8018912" y="3087800"/>
            <a:ext cx="1063500" cy="228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Resource Server</a:t>
            </a:r>
            <a:endParaRPr sz="1200"/>
          </a:p>
        </p:txBody>
      </p:sp>
      <p:grpSp>
        <p:nvGrpSpPr>
          <p:cNvPr id="22" name="Google Shape;63;p14">
            <a:extLst>
              <a:ext uri="{FF2B5EF4-FFF2-40B4-BE49-F238E27FC236}">
                <a16:creationId xmlns:a16="http://schemas.microsoft.com/office/drawing/2014/main" id="{A992D2F7-CA20-C58F-8E3D-A518D8B0EDC0}"/>
              </a:ext>
            </a:extLst>
          </p:cNvPr>
          <p:cNvGrpSpPr/>
          <p:nvPr/>
        </p:nvGrpSpPr>
        <p:grpSpPr>
          <a:xfrm>
            <a:off x="2895862" y="2024325"/>
            <a:ext cx="6350100" cy="296400"/>
            <a:chOff x="1382000" y="415100"/>
            <a:chExt cx="6350100" cy="296400"/>
          </a:xfrm>
        </p:grpSpPr>
        <p:cxnSp>
          <p:nvCxnSpPr>
            <p:cNvPr id="44" name="Google Shape;64;p14">
              <a:extLst>
                <a:ext uri="{FF2B5EF4-FFF2-40B4-BE49-F238E27FC236}">
                  <a16:creationId xmlns:a16="http://schemas.microsoft.com/office/drawing/2014/main" id="{11514BB4-79E1-1C90-FA2A-AA76F0B7BA28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" name="Google Shape;65;p14">
              <a:extLst>
                <a:ext uri="{FF2B5EF4-FFF2-40B4-BE49-F238E27FC236}">
                  <a16:creationId xmlns:a16="http://schemas.microsoft.com/office/drawing/2014/main" id="{85FA001F-3EF6-60A6-A9CB-E39569D721D9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an Access Token</a:t>
              </a:r>
              <a:endParaRPr sz="1000"/>
            </a:p>
          </p:txBody>
        </p:sp>
      </p:grpSp>
      <p:grpSp>
        <p:nvGrpSpPr>
          <p:cNvPr id="23" name="Google Shape;66;p14">
            <a:extLst>
              <a:ext uri="{FF2B5EF4-FFF2-40B4-BE49-F238E27FC236}">
                <a16:creationId xmlns:a16="http://schemas.microsoft.com/office/drawing/2014/main" id="{6C3AB8E5-36EF-CF69-1E26-35AFF14AF9D2}"/>
              </a:ext>
            </a:extLst>
          </p:cNvPr>
          <p:cNvGrpSpPr/>
          <p:nvPr/>
        </p:nvGrpSpPr>
        <p:grpSpPr>
          <a:xfrm>
            <a:off x="2926437" y="2392456"/>
            <a:ext cx="6299200" cy="296400"/>
            <a:chOff x="1412575" y="783231"/>
            <a:chExt cx="6299200" cy="296400"/>
          </a:xfrm>
        </p:grpSpPr>
        <p:cxnSp>
          <p:nvCxnSpPr>
            <p:cNvPr id="42" name="Google Shape;67;p14">
              <a:extLst>
                <a:ext uri="{FF2B5EF4-FFF2-40B4-BE49-F238E27FC236}">
                  <a16:creationId xmlns:a16="http://schemas.microsoft.com/office/drawing/2014/main" id="{09853322-63C0-91B2-2984-46474517DC15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" name="Google Shape;68;p14">
              <a:extLst>
                <a:ext uri="{FF2B5EF4-FFF2-40B4-BE49-F238E27FC236}">
                  <a16:creationId xmlns:a16="http://schemas.microsoft.com/office/drawing/2014/main" id="{5B543CBF-B4B4-E79B-6F57-A8606F98A99B}"/>
                </a:ext>
              </a:extLst>
            </p:cNvPr>
            <p:cNvSpPr txBox="1"/>
            <p:nvPr/>
          </p:nvSpPr>
          <p:spPr>
            <a:xfrm>
              <a:off x="5482475" y="783231"/>
              <a:ext cx="22293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Access Token &amp; Refresh Token</a:t>
              </a:r>
              <a:endParaRPr sz="1000"/>
            </a:p>
          </p:txBody>
        </p:sp>
      </p:grpSp>
      <p:grpSp>
        <p:nvGrpSpPr>
          <p:cNvPr id="24" name="Google Shape;69;p14">
            <a:extLst>
              <a:ext uri="{FF2B5EF4-FFF2-40B4-BE49-F238E27FC236}">
                <a16:creationId xmlns:a16="http://schemas.microsoft.com/office/drawing/2014/main" id="{398680A8-311F-C11B-5CF9-3764867D0697}"/>
              </a:ext>
            </a:extLst>
          </p:cNvPr>
          <p:cNvGrpSpPr/>
          <p:nvPr/>
        </p:nvGrpSpPr>
        <p:grpSpPr>
          <a:xfrm>
            <a:off x="2926437" y="2965250"/>
            <a:ext cx="4979950" cy="296400"/>
            <a:chOff x="1412575" y="1356025"/>
            <a:chExt cx="4979950" cy="296400"/>
          </a:xfrm>
        </p:grpSpPr>
        <p:cxnSp>
          <p:nvCxnSpPr>
            <p:cNvPr id="40" name="Google Shape;70;p14">
              <a:extLst>
                <a:ext uri="{FF2B5EF4-FFF2-40B4-BE49-F238E27FC236}">
                  <a16:creationId xmlns:a16="http://schemas.microsoft.com/office/drawing/2014/main" id="{F270C247-CD0C-1647-D2DF-61C23FA65940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" name="Google Shape;71;p14">
              <a:extLst>
                <a:ext uri="{FF2B5EF4-FFF2-40B4-BE49-F238E27FC236}">
                  <a16:creationId xmlns:a16="http://schemas.microsoft.com/office/drawing/2014/main" id="{41CB6E47-04AC-4B56-FB57-B69E44D75F4E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5" name="Google Shape;72;p14">
            <a:extLst>
              <a:ext uri="{FF2B5EF4-FFF2-40B4-BE49-F238E27FC236}">
                <a16:creationId xmlns:a16="http://schemas.microsoft.com/office/drawing/2014/main" id="{790BF023-F068-64AE-DA91-368C3A5A77D2}"/>
              </a:ext>
            </a:extLst>
          </p:cNvPr>
          <p:cNvGrpSpPr/>
          <p:nvPr/>
        </p:nvGrpSpPr>
        <p:grpSpPr>
          <a:xfrm>
            <a:off x="2998037" y="3435625"/>
            <a:ext cx="4908300" cy="296400"/>
            <a:chOff x="1484175" y="1826400"/>
            <a:chExt cx="4908300" cy="296400"/>
          </a:xfrm>
        </p:grpSpPr>
        <p:cxnSp>
          <p:nvCxnSpPr>
            <p:cNvPr id="38" name="Google Shape;73;p14">
              <a:extLst>
                <a:ext uri="{FF2B5EF4-FFF2-40B4-BE49-F238E27FC236}">
                  <a16:creationId xmlns:a16="http://schemas.microsoft.com/office/drawing/2014/main" id="{5143800F-3D7E-49FA-6D27-0B732CF51205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" name="Google Shape;74;p14">
              <a:extLst>
                <a:ext uri="{FF2B5EF4-FFF2-40B4-BE49-F238E27FC236}">
                  <a16:creationId xmlns:a16="http://schemas.microsoft.com/office/drawing/2014/main" id="{9882A0AC-490D-C666-6A42-9162746319C7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Protected Resource</a:t>
              </a:r>
              <a:endParaRPr sz="1000"/>
            </a:p>
          </p:txBody>
        </p:sp>
      </p:grpSp>
      <p:grpSp>
        <p:nvGrpSpPr>
          <p:cNvPr id="26" name="Google Shape;75;p14">
            <a:extLst>
              <a:ext uri="{FF2B5EF4-FFF2-40B4-BE49-F238E27FC236}">
                <a16:creationId xmlns:a16="http://schemas.microsoft.com/office/drawing/2014/main" id="{E020C2EE-B59C-FAE4-01E2-D6F5FEB43FA0}"/>
              </a:ext>
            </a:extLst>
          </p:cNvPr>
          <p:cNvGrpSpPr/>
          <p:nvPr/>
        </p:nvGrpSpPr>
        <p:grpSpPr>
          <a:xfrm>
            <a:off x="2946931" y="4079750"/>
            <a:ext cx="4979950" cy="296400"/>
            <a:chOff x="1412575" y="1356025"/>
            <a:chExt cx="4979950" cy="296400"/>
          </a:xfrm>
        </p:grpSpPr>
        <p:cxnSp>
          <p:nvCxnSpPr>
            <p:cNvPr id="36" name="Google Shape;76;p14">
              <a:extLst>
                <a:ext uri="{FF2B5EF4-FFF2-40B4-BE49-F238E27FC236}">
                  <a16:creationId xmlns:a16="http://schemas.microsoft.com/office/drawing/2014/main" id="{4CD3C0CF-C0AB-AF69-E29D-54A09E17E4AD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77;p14">
              <a:extLst>
                <a:ext uri="{FF2B5EF4-FFF2-40B4-BE49-F238E27FC236}">
                  <a16:creationId xmlns:a16="http://schemas.microsoft.com/office/drawing/2014/main" id="{5F96A66F-FA13-87AF-DA1F-CDE1D76A7E2A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7" name="Google Shape;78;p14">
            <a:extLst>
              <a:ext uri="{FF2B5EF4-FFF2-40B4-BE49-F238E27FC236}">
                <a16:creationId xmlns:a16="http://schemas.microsoft.com/office/drawing/2014/main" id="{F8DBF0C0-C4F4-5A1F-FDB8-033EE9AF9CF1}"/>
              </a:ext>
            </a:extLst>
          </p:cNvPr>
          <p:cNvGrpSpPr/>
          <p:nvPr/>
        </p:nvGrpSpPr>
        <p:grpSpPr>
          <a:xfrm>
            <a:off x="2998037" y="4569700"/>
            <a:ext cx="4908300" cy="296400"/>
            <a:chOff x="1484175" y="1826400"/>
            <a:chExt cx="4908300" cy="296400"/>
          </a:xfrm>
        </p:grpSpPr>
        <p:cxnSp>
          <p:nvCxnSpPr>
            <p:cNvPr id="34" name="Google Shape;79;p14">
              <a:extLst>
                <a:ext uri="{FF2B5EF4-FFF2-40B4-BE49-F238E27FC236}">
                  <a16:creationId xmlns:a16="http://schemas.microsoft.com/office/drawing/2014/main" id="{669E25F0-C849-3E31-84A1-7CD309BB3170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80;p14">
              <a:extLst>
                <a:ext uri="{FF2B5EF4-FFF2-40B4-BE49-F238E27FC236}">
                  <a16:creationId xmlns:a16="http://schemas.microsoft.com/office/drawing/2014/main" id="{47A301B9-2F0F-52EB-2D75-8847FC2EF152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Invalid Token</a:t>
              </a:r>
              <a:endParaRPr sz="1000"/>
            </a:p>
          </p:txBody>
        </p:sp>
      </p:grpSp>
      <p:grpSp>
        <p:nvGrpSpPr>
          <p:cNvPr id="28" name="Google Shape;81;p14">
            <a:extLst>
              <a:ext uri="{FF2B5EF4-FFF2-40B4-BE49-F238E27FC236}">
                <a16:creationId xmlns:a16="http://schemas.microsoft.com/office/drawing/2014/main" id="{4F44FC73-410E-5E9A-BA08-BA99B78F90DF}"/>
              </a:ext>
            </a:extLst>
          </p:cNvPr>
          <p:cNvGrpSpPr/>
          <p:nvPr/>
        </p:nvGrpSpPr>
        <p:grpSpPr>
          <a:xfrm>
            <a:off x="2920950" y="5510275"/>
            <a:ext cx="6350100" cy="296400"/>
            <a:chOff x="1382000" y="415100"/>
            <a:chExt cx="6350100" cy="296400"/>
          </a:xfrm>
        </p:grpSpPr>
        <p:cxnSp>
          <p:nvCxnSpPr>
            <p:cNvPr id="32" name="Google Shape;82;p14">
              <a:extLst>
                <a:ext uri="{FF2B5EF4-FFF2-40B4-BE49-F238E27FC236}">
                  <a16:creationId xmlns:a16="http://schemas.microsoft.com/office/drawing/2014/main" id="{F7CA34CB-66C9-22C3-0013-AD057362BF4C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" name="Google Shape;83;p14">
              <a:extLst>
                <a:ext uri="{FF2B5EF4-FFF2-40B4-BE49-F238E27FC236}">
                  <a16:creationId xmlns:a16="http://schemas.microsoft.com/office/drawing/2014/main" id="{D1D41CFF-AA26-274A-2972-692AC5D6D8AF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Refresh Access Token</a:t>
              </a:r>
              <a:endParaRPr sz="1000"/>
            </a:p>
          </p:txBody>
        </p:sp>
      </p:grpSp>
      <p:grpSp>
        <p:nvGrpSpPr>
          <p:cNvPr id="29" name="Google Shape;84;p14">
            <a:extLst>
              <a:ext uri="{FF2B5EF4-FFF2-40B4-BE49-F238E27FC236}">
                <a16:creationId xmlns:a16="http://schemas.microsoft.com/office/drawing/2014/main" id="{C313652B-40AA-47E0-AD3D-9E3B82EDCC30}"/>
              </a:ext>
            </a:extLst>
          </p:cNvPr>
          <p:cNvGrpSpPr/>
          <p:nvPr/>
        </p:nvGrpSpPr>
        <p:grpSpPr>
          <a:xfrm>
            <a:off x="2946400" y="5990875"/>
            <a:ext cx="6299338" cy="296400"/>
            <a:chOff x="1412575" y="783225"/>
            <a:chExt cx="6299338" cy="296400"/>
          </a:xfrm>
        </p:grpSpPr>
        <p:cxnSp>
          <p:nvCxnSpPr>
            <p:cNvPr id="30" name="Google Shape;85;p14">
              <a:extLst>
                <a:ext uri="{FF2B5EF4-FFF2-40B4-BE49-F238E27FC236}">
                  <a16:creationId xmlns:a16="http://schemas.microsoft.com/office/drawing/2014/main" id="{9CFDCB34-5AED-51DB-473F-8C97A90014E1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Google Shape;86;p14">
              <a:extLst>
                <a:ext uri="{FF2B5EF4-FFF2-40B4-BE49-F238E27FC236}">
                  <a16:creationId xmlns:a16="http://schemas.microsoft.com/office/drawing/2014/main" id="{59B38AFF-3E99-10F5-868A-236AFDE024B3}"/>
                </a:ext>
              </a:extLst>
            </p:cNvPr>
            <p:cNvSpPr txBox="1"/>
            <p:nvPr/>
          </p:nvSpPr>
          <p:spPr>
            <a:xfrm>
              <a:off x="5306513" y="783225"/>
              <a:ext cx="24054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NEW</a:t>
              </a:r>
              <a:r>
                <a:rPr lang="en" sz="1000"/>
                <a:t> Access Token &amp; Refresh Token</a:t>
              </a:r>
              <a:endParaRPr sz="1000"/>
            </a:p>
          </p:txBody>
        </p:sp>
      </p:grpSp>
    </p:spTree>
    <p:extLst>
      <p:ext uri="{BB962C8B-B14F-4D97-AF65-F5344CB8AC3E}">
        <p14:creationId xmlns:p14="http://schemas.microsoft.com/office/powerpoint/2010/main" val="4259094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47AC9-7BFA-C308-D26F-37D31A1A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13" name="Google Shape;91;p15">
            <a:extLst>
              <a:ext uri="{FF2B5EF4-FFF2-40B4-BE49-F238E27FC236}">
                <a16:creationId xmlns:a16="http://schemas.microsoft.com/office/drawing/2014/main" id="{C5177378-04BD-CD7A-C8AD-B1178760AC94}"/>
              </a:ext>
            </a:extLst>
          </p:cNvPr>
          <p:cNvSpPr txBox="1"/>
          <p:nvPr/>
        </p:nvSpPr>
        <p:spPr>
          <a:xfrm>
            <a:off x="1904983" y="1458775"/>
            <a:ext cx="8404200" cy="27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1800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"eyJhbGciOiJIUzI1NiIsIn..."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"token_type"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"bearer"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"not-before-policy"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1593436696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"session_state"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"4ace79d4-29e9-458f-8253-57e1c194f74b"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"profile"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</p:txBody>
      </p: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6BC88125-2361-171A-40CD-B9348509A2B4}"/>
              </a:ext>
            </a:extLst>
          </p:cNvPr>
          <p:cNvSpPr txBox="1"/>
          <p:nvPr/>
        </p:nvSpPr>
        <p:spPr>
          <a:xfrm>
            <a:off x="1882816" y="4181225"/>
            <a:ext cx="6384900" cy="23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</a:t>
            </a:r>
            <a:r>
              <a:rPr lang="en" sz="1150" b="1">
                <a:solidFill>
                  <a:srgbClr val="0451A5"/>
                </a:solidFill>
                <a:highlight>
                  <a:srgbClr val="FFFFFE"/>
                </a:highlight>
              </a:rPr>
              <a:t>offline_access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email openid",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   ...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93;p15">
            <a:extLst>
              <a:ext uri="{FF2B5EF4-FFF2-40B4-BE49-F238E27FC236}">
                <a16:creationId xmlns:a16="http://schemas.microsoft.com/office/drawing/2014/main" id="{F8291916-A198-E277-3512-7589B17F8F1D}"/>
              </a:ext>
            </a:extLst>
          </p:cNvPr>
          <p:cNvGrpSpPr/>
          <p:nvPr/>
        </p:nvGrpSpPr>
        <p:grpSpPr>
          <a:xfrm>
            <a:off x="2006377" y="2330000"/>
            <a:ext cx="5442850" cy="521100"/>
            <a:chOff x="57050" y="871225"/>
            <a:chExt cx="5442850" cy="521100"/>
          </a:xfrm>
        </p:grpSpPr>
        <p:sp>
          <p:nvSpPr>
            <p:cNvPr id="20" name="Google Shape;94;p15">
              <a:extLst>
                <a:ext uri="{FF2B5EF4-FFF2-40B4-BE49-F238E27FC236}">
                  <a16:creationId xmlns:a16="http://schemas.microsoft.com/office/drawing/2014/main" id="{AC786E81-2253-F1B7-2E58-4A24B16B5A76}"/>
                </a:ext>
              </a:extLst>
            </p:cNvPr>
            <p:cNvSpPr/>
            <p:nvPr/>
          </p:nvSpPr>
          <p:spPr>
            <a:xfrm>
              <a:off x="57050" y="871225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;p15">
              <a:extLst>
                <a:ext uri="{FF2B5EF4-FFF2-40B4-BE49-F238E27FC236}">
                  <a16:creationId xmlns:a16="http://schemas.microsoft.com/office/drawing/2014/main" id="{CC89A6CA-DC69-DC98-182A-E40D562636CF}"/>
                </a:ext>
              </a:extLst>
            </p:cNvPr>
            <p:cNvSpPr txBox="1"/>
            <p:nvPr/>
          </p:nvSpPr>
          <p:spPr>
            <a:xfrm>
              <a:off x="4103100" y="971725"/>
              <a:ext cx="13968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Expires in 30 minutes</a:t>
              </a:r>
              <a:endParaRPr sz="1000"/>
            </a:p>
          </p:txBody>
        </p:sp>
      </p:grpSp>
      <p:grpSp>
        <p:nvGrpSpPr>
          <p:cNvPr id="16" name="Google Shape;96;p15">
            <a:extLst>
              <a:ext uri="{FF2B5EF4-FFF2-40B4-BE49-F238E27FC236}">
                <a16:creationId xmlns:a16="http://schemas.microsoft.com/office/drawing/2014/main" id="{0108D5C8-DB74-5F7C-AA2F-1B6BB7EB1572}"/>
              </a:ext>
            </a:extLst>
          </p:cNvPr>
          <p:cNvGrpSpPr/>
          <p:nvPr/>
        </p:nvGrpSpPr>
        <p:grpSpPr>
          <a:xfrm>
            <a:off x="1992516" y="5020875"/>
            <a:ext cx="5068600" cy="521100"/>
            <a:chOff x="109700" y="3562100"/>
            <a:chExt cx="5068600" cy="521100"/>
          </a:xfrm>
        </p:grpSpPr>
        <p:sp>
          <p:nvSpPr>
            <p:cNvPr id="18" name="Google Shape;97;p15">
              <a:extLst>
                <a:ext uri="{FF2B5EF4-FFF2-40B4-BE49-F238E27FC236}">
                  <a16:creationId xmlns:a16="http://schemas.microsoft.com/office/drawing/2014/main" id="{6B7A7C79-FCEF-D292-45AC-0172FFDE00CD}"/>
                </a:ext>
              </a:extLst>
            </p:cNvPr>
            <p:cNvSpPr/>
            <p:nvPr/>
          </p:nvSpPr>
          <p:spPr>
            <a:xfrm>
              <a:off x="109700" y="3562100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;p15">
              <a:extLst>
                <a:ext uri="{FF2B5EF4-FFF2-40B4-BE49-F238E27FC236}">
                  <a16:creationId xmlns:a16="http://schemas.microsoft.com/office/drawing/2014/main" id="{07E01DED-CE0D-0E2A-2359-08CD66F552FF}"/>
                </a:ext>
              </a:extLst>
            </p:cNvPr>
            <p:cNvSpPr txBox="1"/>
            <p:nvPr/>
          </p:nvSpPr>
          <p:spPr>
            <a:xfrm>
              <a:off x="4103100" y="3662600"/>
              <a:ext cx="10752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Never expires</a:t>
              </a:r>
              <a:endParaRPr sz="1000"/>
            </a:p>
          </p:txBody>
        </p:sp>
      </p:grpSp>
      <p:sp>
        <p:nvSpPr>
          <p:cNvPr id="17" name="Google Shape;99;p15">
            <a:extLst>
              <a:ext uri="{FF2B5EF4-FFF2-40B4-BE49-F238E27FC236}">
                <a16:creationId xmlns:a16="http://schemas.microsoft.com/office/drawing/2014/main" id="{35C44FFC-17BC-8212-2FB3-B4795A36FB64}"/>
              </a:ext>
            </a:extLst>
          </p:cNvPr>
          <p:cNvSpPr/>
          <p:nvPr/>
        </p:nvSpPr>
        <p:spPr>
          <a:xfrm>
            <a:off x="2882116" y="5853650"/>
            <a:ext cx="376800" cy="343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932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66552-7BB6-BABA-0F82-7B89350B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4" name="Google Shape;104;p16">
            <a:extLst>
              <a:ext uri="{FF2B5EF4-FFF2-40B4-BE49-F238E27FC236}">
                <a16:creationId xmlns:a16="http://schemas.microsoft.com/office/drawing/2014/main" id="{1DC4526E-1275-6CCD-9F79-DD1D033711FE}"/>
              </a:ext>
            </a:extLst>
          </p:cNvPr>
          <p:cNvSpPr txBox="1"/>
          <p:nvPr/>
        </p:nvSpPr>
        <p:spPr>
          <a:xfrm>
            <a:off x="2016650" y="1895475"/>
            <a:ext cx="8313900" cy="4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'grant_type=refresh_token'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'client_id=offline_access_client'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'client_secret=b79aa657-0bef-4c23-becd-14b6049ed5c3'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refresh_token=eyJhbGciOiJIUzI1NiIsInR5cCIgOiAiSldUIiwia2lkIiA6ICJlYWQyMDZmOS05MzczLTQ1OTAtOGQ4OC03YWNkYmZjYTU5MmMifQ.eyJleHAiOjE1OTUyNzMzMzIsImlhdCI6MTU5NTI3MTUzMiwianRpIjoiOWNhMDM3YWEtNDRmZi00MDYxLThmOTAtODBmMzAzMTJiMzNmIiwiaXNzIjoiaHR0cDovL2xvY2FsaG9zdDo4MDgwL2F1dGgvcmVhbG1zL2FwcHNkZXZlbG9wZXJibG9nIiwiYXVkIjoiaHR0cDovL2xvY2FsaG9zdDo4MDgwL2F1dGgvcmVhbG1zL2FwcHNkZXZlbG9wZXJibG9nIiwic3ViIjoiMWRkZTNmYzMtYzZkYi00OWZiLTliM2QtNzk2NGM1YzA2ODdhIiwidHlwIjoiUmVmcmVzaCIsImF6cCI6Im9mZmxpbmVfYWNjZXNzX2NsaWVudCIsInNlc3Npb25fc3RhdGUiOiI0YWNlNzlkNC0yOWU5LTQ1OGYtODI1My01N2UxYzE5NGY3NGIiLCJzY29wZSI6InByb2ZpbGUifQ.oeRL-UkkI3EnCDBsbQDrcRD5lE8_LidDiKwEIuJRFJM'</a:t>
            </a:r>
            <a:endParaRPr sz="125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7019A804-2726-FC63-FB01-0DD7D321950A}"/>
              </a:ext>
            </a:extLst>
          </p:cNvPr>
          <p:cNvSpPr/>
          <p:nvPr/>
        </p:nvSpPr>
        <p:spPr>
          <a:xfrm>
            <a:off x="8357350" y="2260925"/>
            <a:ext cx="521100" cy="243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64DA30E1-6FE8-E66F-AF93-FB50E4C4CE2D}"/>
              </a:ext>
            </a:extLst>
          </p:cNvPr>
          <p:cNvSpPr/>
          <p:nvPr/>
        </p:nvSpPr>
        <p:spPr>
          <a:xfrm>
            <a:off x="1806000" y="3114500"/>
            <a:ext cx="6008100" cy="532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16">
            <a:extLst>
              <a:ext uri="{FF2B5EF4-FFF2-40B4-BE49-F238E27FC236}">
                <a16:creationId xmlns:a16="http://schemas.microsoft.com/office/drawing/2014/main" id="{A59F4A50-3B53-2EE6-8937-9674FD4124D5}"/>
              </a:ext>
            </a:extLst>
          </p:cNvPr>
          <p:cNvSpPr/>
          <p:nvPr/>
        </p:nvSpPr>
        <p:spPr>
          <a:xfrm>
            <a:off x="1806000" y="2790225"/>
            <a:ext cx="3957300" cy="32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8;p16">
            <a:extLst>
              <a:ext uri="{FF2B5EF4-FFF2-40B4-BE49-F238E27FC236}">
                <a16:creationId xmlns:a16="http://schemas.microsoft.com/office/drawing/2014/main" id="{DF39FDEF-4CA6-7821-53D6-8C25FFE8D3BA}"/>
              </a:ext>
            </a:extLst>
          </p:cNvPr>
          <p:cNvSpPr/>
          <p:nvPr/>
        </p:nvSpPr>
        <p:spPr>
          <a:xfrm>
            <a:off x="1806000" y="3646700"/>
            <a:ext cx="8580000" cy="267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046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A2AE5-4D46-C3DC-1475-8C75A2D3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12D99FF-F156-0047-85E6-8AC5FD28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1FDE33-9277-3CF7-AE9E-070D89CB1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75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19394-3D78-FC8C-1803-12CBCB28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</a:t>
            </a:r>
            <a:r>
              <a:rPr lang="fr-FR" dirty="0" err="1"/>
              <a:t>sample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22F1E0B-20EA-FD42-8F0C-F9BBB3497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668" y="2010605"/>
            <a:ext cx="10498663" cy="3981376"/>
          </a:xfrm>
        </p:spPr>
      </p:pic>
    </p:spTree>
    <p:extLst>
      <p:ext uri="{BB962C8B-B14F-4D97-AF65-F5344CB8AC3E}">
        <p14:creationId xmlns:p14="http://schemas.microsoft.com/office/powerpoint/2010/main" val="1106957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A259D3C-934D-DC6B-DDBB-E8A44623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865892-7332-BDA9-AE1B-07F23B32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5"/>
          <a:stretch/>
        </p:blipFill>
        <p:spPr>
          <a:xfrm>
            <a:off x="1793406" y="1738365"/>
            <a:ext cx="8605188" cy="46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46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4284C2-B7DE-A069-FC4C-A0ECDA87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83EA11-65C6-15EA-DF1C-6DC9F031B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r>
              <a:rPr lang="fr-FR" dirty="0"/>
              <a:t>: open source </a:t>
            </a:r>
            <a:r>
              <a:rPr lang="fr-FR" dirty="0" err="1"/>
              <a:t>identity</a:t>
            </a:r>
            <a:r>
              <a:rPr lang="fr-FR" dirty="0"/>
              <a:t> and </a:t>
            </a:r>
            <a:r>
              <a:rPr lang="fr-FR" dirty="0" err="1"/>
              <a:t>access</a:t>
            </a:r>
            <a:r>
              <a:rPr lang="fr-FR" dirty="0"/>
              <a:t> management solution</a:t>
            </a:r>
          </a:p>
          <a:p>
            <a:r>
              <a:rPr lang="fr-FR" dirty="0"/>
              <a:t>Supports : </a:t>
            </a:r>
          </a:p>
          <a:p>
            <a:pPr lvl="1"/>
            <a:r>
              <a:rPr lang="fr-FR" dirty="0"/>
              <a:t>Single </a:t>
            </a:r>
            <a:r>
              <a:rPr lang="fr-FR" dirty="0" err="1"/>
              <a:t>Sign</a:t>
            </a:r>
            <a:r>
              <a:rPr lang="fr-FR" dirty="0"/>
              <a:t> On (SSO)</a:t>
            </a:r>
          </a:p>
          <a:p>
            <a:pPr lvl="1"/>
            <a:r>
              <a:rPr lang="fr-FR" dirty="0"/>
              <a:t>Social Login</a:t>
            </a:r>
          </a:p>
          <a:p>
            <a:pPr lvl="1"/>
            <a:r>
              <a:rPr lang="fr-FR" dirty="0"/>
              <a:t>User </a:t>
            </a:r>
            <a:r>
              <a:rPr lang="fr-FR" dirty="0" err="1"/>
              <a:t>federation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3547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BD7AA-D618-E7A2-9D47-4B9AC7FE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A4618F-2CFE-7BCE-1976-40FC53CC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92634"/>
            <a:ext cx="10076033" cy="53528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D390A-E970-631E-EBC0-277F1EF3073D}"/>
              </a:ext>
            </a:extLst>
          </p:cNvPr>
          <p:cNvSpPr/>
          <p:nvPr/>
        </p:nvSpPr>
        <p:spPr>
          <a:xfrm>
            <a:off x="2697480" y="4899660"/>
            <a:ext cx="815340" cy="350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A0B2A1EE-3960-9208-1CD8-C05E33594D7C}"/>
              </a:ext>
            </a:extLst>
          </p:cNvPr>
          <p:cNvSpPr/>
          <p:nvPr/>
        </p:nvSpPr>
        <p:spPr>
          <a:xfrm rot="3184643">
            <a:off x="2683887" y="457035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07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665F5-C8CE-9776-4185-D373740C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BDB0502-A623-3740-7F1C-B5175A70C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825625"/>
            <a:ext cx="819075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63D51F-2ABA-9378-46ED-0C82AE8C1ADD}"/>
              </a:ext>
            </a:extLst>
          </p:cNvPr>
          <p:cNvSpPr/>
          <p:nvPr/>
        </p:nvSpPr>
        <p:spPr>
          <a:xfrm>
            <a:off x="7543800" y="3779520"/>
            <a:ext cx="640080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8392366-7953-2075-8BA3-90409D640AA8}"/>
              </a:ext>
            </a:extLst>
          </p:cNvPr>
          <p:cNvSpPr/>
          <p:nvPr/>
        </p:nvSpPr>
        <p:spPr>
          <a:xfrm rot="3184643">
            <a:off x="7393047" y="345021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01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4A707-6D99-36A3-E0EE-8FD35036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DCDC1-C515-2563-1CA0-AF1E1B1C0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7200" cy="4351338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Unzip</a:t>
            </a:r>
            <a:r>
              <a:rPr lang="fr-FR" dirty="0"/>
              <a:t> archive</a:t>
            </a:r>
          </a:p>
          <a:p>
            <a:r>
              <a:rPr lang="fr-FR" dirty="0"/>
              <a:t>Open folder </a:t>
            </a:r>
          </a:p>
          <a:p>
            <a:r>
              <a:rPr lang="fr-FR" dirty="0"/>
              <a:t>Open bin folder</a:t>
            </a:r>
          </a:p>
          <a:p>
            <a:r>
              <a:rPr lang="fr-FR" dirty="0"/>
              <a:t>Run </a:t>
            </a:r>
            <a:r>
              <a:rPr lang="fr-FR" dirty="0" err="1"/>
              <a:t>with</a:t>
            </a:r>
            <a:r>
              <a:rPr lang="fr-FR" dirty="0"/>
              <a:t> cmd kc.bat on </a:t>
            </a:r>
            <a:r>
              <a:rPr lang="fr-FR" dirty="0" err="1"/>
              <a:t>windows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param: </a:t>
            </a:r>
          </a:p>
          <a:p>
            <a:pPr lvl="1"/>
            <a:r>
              <a:rPr lang="fr-FR" dirty="0"/>
              <a:t>Kc.bat start-dev: dev mode</a:t>
            </a:r>
          </a:p>
          <a:p>
            <a:pPr lvl="1"/>
            <a:r>
              <a:rPr lang="fr-FR" dirty="0"/>
              <a:t>Kc.bat start : prod mode</a:t>
            </a:r>
          </a:p>
          <a:p>
            <a:pPr lvl="1"/>
            <a:r>
              <a:rPr lang="fr-FR" dirty="0"/>
              <a:t>kc.bat start-dev --http-port=8181 : </a:t>
            </a:r>
            <a:r>
              <a:rPr lang="fr-FR" dirty="0" err="1"/>
              <a:t>allow</a:t>
            </a:r>
            <a:r>
              <a:rPr lang="fr-FR" dirty="0"/>
              <a:t> to set port</a:t>
            </a:r>
          </a:p>
          <a:p>
            <a:r>
              <a:rPr lang="fr-FR" dirty="0"/>
              <a:t>To stop : ctrl + C</a:t>
            </a:r>
          </a:p>
          <a:p>
            <a:pPr lvl="1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276C60-D2B9-54A0-F4E2-BFB81E5C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31" y="1921669"/>
            <a:ext cx="6412716" cy="43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36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90E04F-30A1-4573-606A-9692B77A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AB97C3-CE26-7A37-5E0F-E76E2F34D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690688"/>
            <a:ext cx="8190754" cy="4351338"/>
          </a:xfrm>
        </p:spPr>
      </p:pic>
    </p:spTree>
    <p:extLst>
      <p:ext uri="{BB962C8B-B14F-4D97-AF65-F5344CB8AC3E}">
        <p14:creationId xmlns:p14="http://schemas.microsoft.com/office/powerpoint/2010/main" val="219099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59D935-C5CC-B2CC-ABE6-C7F7FCC4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admin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A8ED5A-FB23-9A71-D0D9-8C07A01A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9427" cy="4351338"/>
          </a:xfrm>
        </p:spPr>
        <p:txBody>
          <a:bodyPr/>
          <a:lstStyle/>
          <a:p>
            <a:r>
              <a:rPr lang="fr-FR" dirty="0"/>
              <a:t>Open localhost:8080 to open </a:t>
            </a:r>
            <a:r>
              <a:rPr lang="fr-FR" dirty="0" err="1"/>
              <a:t>keycloak</a:t>
            </a:r>
            <a:r>
              <a:rPr lang="fr-FR" dirty="0"/>
              <a:t> admin page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B6B9EC-5DA7-8650-5143-A55CDC49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277" y="2622508"/>
            <a:ext cx="3643446" cy="38711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D2BFF0-EE6E-B4CC-6AC9-468643BFA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081" y="1312144"/>
            <a:ext cx="364344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32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5D3A79-D265-F651-DCEF-E051CD1B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7D47620-245D-541B-B7E2-5E38535A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0150" cy="4351338"/>
          </a:xfrm>
        </p:spPr>
        <p:txBody>
          <a:bodyPr/>
          <a:lstStyle/>
          <a:p>
            <a:r>
              <a:rPr lang="fr-FR" dirty="0" err="1"/>
              <a:t>Realm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like tenant</a:t>
            </a:r>
          </a:p>
          <a:p>
            <a:r>
              <a:rPr lang="fr-FR" dirty="0"/>
              <a:t>Admin user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temporary</a:t>
            </a:r>
            <a:r>
              <a:rPr lang="fr-FR" dirty="0"/>
              <a:t> one, </a:t>
            </a:r>
            <a:r>
              <a:rPr lang="fr-FR" dirty="0" err="1"/>
              <a:t>we</a:t>
            </a:r>
            <a:r>
              <a:rPr lang="fr-FR" dirty="0"/>
              <a:t> must update </a:t>
            </a:r>
            <a:r>
              <a:rPr lang="fr-FR" dirty="0" err="1"/>
              <a:t>it</a:t>
            </a:r>
            <a:r>
              <a:rPr lang="fr-FR" dirty="0"/>
              <a:t> 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use master </a:t>
            </a:r>
            <a:r>
              <a:rPr lang="fr-FR" dirty="0" err="1"/>
              <a:t>realm</a:t>
            </a:r>
            <a:r>
              <a:rPr lang="fr-FR" dirty="0"/>
              <a:t> and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realms</a:t>
            </a:r>
            <a:r>
              <a:rPr lang="fr-FR" dirty="0"/>
              <a:t> 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28B40EBD-62BB-78B7-6792-34595BDC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2023413"/>
            <a:ext cx="6026719" cy="39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0107E-5DB6-58D3-7CC9-3002FE3A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79C954-2B81-51F3-E2BA-CD8EFD107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manage </a:t>
            </a:r>
            <a:r>
              <a:rPr lang="fr-FR" dirty="0" err="1"/>
              <a:t>realms</a:t>
            </a:r>
            <a:endParaRPr lang="fr-FR" dirty="0"/>
          </a:p>
          <a:p>
            <a:r>
              <a:rPr lang="fr-FR" dirty="0"/>
              <a:t>Click on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realms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E4840EF-4630-9CAA-3F48-6F091F69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148541"/>
            <a:ext cx="11083636" cy="28088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B33CAE-1999-C7EE-8856-90C4672AEE94}"/>
              </a:ext>
            </a:extLst>
          </p:cNvPr>
          <p:cNvSpPr/>
          <p:nvPr/>
        </p:nvSpPr>
        <p:spPr>
          <a:xfrm>
            <a:off x="600075" y="4001294"/>
            <a:ext cx="1200150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34792F-B0EF-2DE6-906B-FE3BB56958E3}"/>
              </a:ext>
            </a:extLst>
          </p:cNvPr>
          <p:cNvSpPr/>
          <p:nvPr/>
        </p:nvSpPr>
        <p:spPr>
          <a:xfrm>
            <a:off x="4629150" y="4295775"/>
            <a:ext cx="1019175" cy="37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25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19CAAF-E0DA-5E59-F9C8-5E9204D7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04E5E7-C4F8-ECEE-141D-93BF7259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3785"/>
            <a:ext cx="5400486" cy="38323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D5AD38-B1E8-2FA8-2934-7C87DF8B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174" y="4221449"/>
            <a:ext cx="8120251" cy="19780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2139C7-2052-AB48-DE80-70394BFF7C6B}"/>
              </a:ext>
            </a:extLst>
          </p:cNvPr>
          <p:cNvSpPr/>
          <p:nvPr/>
        </p:nvSpPr>
        <p:spPr>
          <a:xfrm>
            <a:off x="918728" y="4895192"/>
            <a:ext cx="612199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713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815FC9-9760-A4DF-09DA-FB33A829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72" y="269549"/>
            <a:ext cx="11674057" cy="6276375"/>
          </a:xfrm>
        </p:spPr>
      </p:pic>
    </p:spTree>
    <p:extLst>
      <p:ext uri="{BB962C8B-B14F-4D97-AF65-F5344CB8AC3E}">
        <p14:creationId xmlns:p14="http://schemas.microsoft.com/office/powerpoint/2010/main" val="2261456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E52E7-741E-C98C-658B-240A4F0F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92E492-292C-A021-2C17-717EC04CF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  <a:p>
            <a:r>
              <a:rPr lang="fr-FR" dirty="0"/>
              <a:t>Click in </a:t>
            </a:r>
            <a:r>
              <a:rPr lang="fr-FR" dirty="0" err="1"/>
              <a:t>create</a:t>
            </a:r>
            <a:r>
              <a:rPr lang="fr-FR" dirty="0"/>
              <a:t> new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D5E16A5-1AD2-D6C7-62E8-382A516F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476643"/>
            <a:ext cx="11083636" cy="32575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8FA409-BE91-4ACE-3468-9F7AD1DDA109}"/>
              </a:ext>
            </a:extLst>
          </p:cNvPr>
          <p:cNvSpPr/>
          <p:nvPr/>
        </p:nvSpPr>
        <p:spPr>
          <a:xfrm>
            <a:off x="554182" y="5677694"/>
            <a:ext cx="674543" cy="34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4CF20-014B-9EF3-1925-8FE87F10A70C}"/>
              </a:ext>
            </a:extLst>
          </p:cNvPr>
          <p:cNvSpPr/>
          <p:nvPr/>
        </p:nvSpPr>
        <p:spPr>
          <a:xfrm>
            <a:off x="6448425" y="6096795"/>
            <a:ext cx="962026" cy="323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09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B0C6B-07C8-F311-63AF-57D78E80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A0743E3-B418-4527-1E53-53BF8C11E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298" y="1387785"/>
            <a:ext cx="49554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446647-87D5-1C98-69E5-BDFD1946578B}"/>
              </a:ext>
            </a:extLst>
          </p:cNvPr>
          <p:cNvSpPr/>
          <p:nvPr/>
        </p:nvSpPr>
        <p:spPr>
          <a:xfrm>
            <a:off x="4419600" y="3534569"/>
            <a:ext cx="742950" cy="361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5DD445-F3CB-5BE3-3208-7806D8EF4E0F}"/>
              </a:ext>
            </a:extLst>
          </p:cNvPr>
          <p:cNvSpPr/>
          <p:nvPr/>
        </p:nvSpPr>
        <p:spPr>
          <a:xfrm>
            <a:off x="4448175" y="6372225"/>
            <a:ext cx="571499" cy="229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67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90217-E2B1-CFC0-1FEE-64729262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2F21B07-91EE-C3B2-E090-77088455D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3425" cy="4351338"/>
          </a:xfrm>
        </p:spPr>
        <p:txBody>
          <a:bodyPr/>
          <a:lstStyle/>
          <a:p>
            <a:r>
              <a:rPr lang="fr-FR" dirty="0"/>
              <a:t>Once </a:t>
            </a:r>
            <a:r>
              <a:rPr lang="fr-FR" dirty="0" err="1"/>
              <a:t>created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Click on </a:t>
            </a:r>
            <a:r>
              <a:rPr lang="fr-FR" dirty="0" err="1"/>
              <a:t>Credentials</a:t>
            </a:r>
            <a:endParaRPr lang="fr-FR" dirty="0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8E5691FA-EE50-7CE9-B4D5-54C6A6B2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98" y="1368735"/>
            <a:ext cx="4955405" cy="52651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63CB82-1516-78E3-5DA4-99C47B9B1A2A}"/>
              </a:ext>
            </a:extLst>
          </p:cNvPr>
          <p:cNvSpPr/>
          <p:nvPr/>
        </p:nvSpPr>
        <p:spPr>
          <a:xfrm>
            <a:off x="6429375" y="2905919"/>
            <a:ext cx="523875" cy="332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633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E4AFEB-5C12-36D6-1B81-6B63FAF7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1F09D73-CA82-1C2F-CE14-BD2209154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837" y="1825625"/>
            <a:ext cx="4095376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AAB05E-315D-3DDF-B8F9-A27691E5D390}"/>
              </a:ext>
            </a:extLst>
          </p:cNvPr>
          <p:cNvSpPr/>
          <p:nvPr/>
        </p:nvSpPr>
        <p:spPr>
          <a:xfrm>
            <a:off x="3165340" y="4221804"/>
            <a:ext cx="573932" cy="21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66A2D45-F4A3-CEB3-9E79-CC6C2440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68" y="1825625"/>
            <a:ext cx="4007791" cy="42582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6CFA12-13B2-869C-18E8-BE7E5D959164}"/>
              </a:ext>
            </a:extLst>
          </p:cNvPr>
          <p:cNvSpPr/>
          <p:nvPr/>
        </p:nvSpPr>
        <p:spPr>
          <a:xfrm>
            <a:off x="7934325" y="4545654"/>
            <a:ext cx="291222" cy="235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94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E7A534-2AA6-C28B-CD38-256CFA04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User login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D8CA44-B1A9-B39F-98FA-34E1E50A9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 login user : </a:t>
            </a:r>
          </a:p>
          <a:p>
            <a:pPr lvl="1"/>
            <a:r>
              <a:rPr lang="fr-FR" dirty="0">
                <a:hlinkClick r:id="rId2"/>
              </a:rPr>
              <a:t>http://localhost:8080/realms/web-apps/account</a:t>
            </a:r>
            <a:endParaRPr lang="fr-FR" dirty="0"/>
          </a:p>
          <a:p>
            <a:pPr lvl="1"/>
            <a:r>
              <a:rPr lang="fr-FR" dirty="0"/>
              <a:t>Will </a:t>
            </a:r>
            <a:r>
              <a:rPr lang="fr-FR" dirty="0" err="1"/>
              <a:t>redirect</a:t>
            </a:r>
            <a:r>
              <a:rPr lang="fr-FR" dirty="0"/>
              <a:t> to a login page: http://localhost:8080/realms/</a:t>
            </a:r>
            <a:r>
              <a:rPr lang="fr-FR" b="1" dirty="0"/>
              <a:t>web-apps</a:t>
            </a:r>
            <a:r>
              <a:rPr lang="fr-FR" dirty="0"/>
              <a:t>/protocol/openid-connect/auth?client_id=account-console&amp;redirect_uri=http%3A%2F%2Flocalhost%3A8080%2Frealms%2Fweb-apps%2Faccount&amp;response_type=code&amp;code_challenge=Y9yXj_gR02ZlxKHJihY55_Ktm0ZwIhi6hqOLcrq4shE&amp;code_challenge_method=S256 </a:t>
            </a:r>
          </a:p>
        </p:txBody>
      </p:sp>
    </p:spTree>
    <p:extLst>
      <p:ext uri="{BB962C8B-B14F-4D97-AF65-F5344CB8AC3E}">
        <p14:creationId xmlns:p14="http://schemas.microsoft.com/office/powerpoint/2010/main" val="141448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8C0190-E5CA-104F-9108-66DB84C0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Authenticate</a:t>
            </a:r>
            <a:r>
              <a:rPr lang="fr-FR" dirty="0"/>
              <a:t> user on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421E5D-5406-D56C-4BDE-667C6B17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0873"/>
            <a:ext cx="4408570" cy="46841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C8D289-23BD-102F-CFF9-DE363DE7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865" y="2010873"/>
            <a:ext cx="440857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69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020B4-1974-ADB4-F1A3-369C20FC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clients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936A18-911F-532E-3825-328BEB25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web-apps </a:t>
            </a:r>
            <a:r>
              <a:rPr lang="fr-FR" dirty="0" err="1"/>
              <a:t>realms</a:t>
            </a:r>
            <a:r>
              <a:rPr lang="fr-FR" dirty="0"/>
              <a:t> select clients click on </a:t>
            </a:r>
            <a:r>
              <a:rPr lang="fr-FR" dirty="0" err="1"/>
              <a:t>create</a:t>
            </a:r>
            <a:r>
              <a:rPr lang="fr-FR" dirty="0"/>
              <a:t>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2BAAB9-4428-9FB9-59F1-15F182FB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75" y="2321457"/>
            <a:ext cx="8327300" cy="4423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3B27C0-BAC5-CA76-5A2A-EA0B3C370683}"/>
              </a:ext>
            </a:extLst>
          </p:cNvPr>
          <p:cNvSpPr/>
          <p:nvPr/>
        </p:nvSpPr>
        <p:spPr>
          <a:xfrm>
            <a:off x="4105275" y="3914775"/>
            <a:ext cx="657225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476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6C9F6-4C64-7240-BD9D-512F61BA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075FF4-30B3-E108-43E5-E2E20A83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80"/>
          <a:stretch/>
        </p:blipFill>
        <p:spPr>
          <a:xfrm>
            <a:off x="453589" y="1709738"/>
            <a:ext cx="5642411" cy="4593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4B681E-0C7A-DCF8-B36B-B96FD2B6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17" y="1599999"/>
            <a:ext cx="5909083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16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CFF9D-EA5A-D1F1-A5E3-567A9D1E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6CD582BD-3630-0C9D-F25B-3B85152D1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1" y="1482840"/>
            <a:ext cx="6715988" cy="5222759"/>
          </a:xfrm>
        </p:spPr>
      </p:pic>
    </p:spTree>
    <p:extLst>
      <p:ext uri="{BB962C8B-B14F-4D97-AF65-F5344CB8AC3E}">
        <p14:creationId xmlns:p14="http://schemas.microsoft.com/office/powerpoint/2010/main" val="15906847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367EC-A259-EE07-E01D-4F7A2D39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65F12A9-8F4E-18E3-7897-773E66F87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182" y="1825625"/>
            <a:ext cx="5744168" cy="4876432"/>
          </a:xfrm>
        </p:spPr>
      </p:pic>
    </p:spTree>
    <p:extLst>
      <p:ext uri="{BB962C8B-B14F-4D97-AF65-F5344CB8AC3E}">
        <p14:creationId xmlns:p14="http://schemas.microsoft.com/office/powerpoint/2010/main" val="25093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D4A15-B112-48E1-9908-EBE8ADA4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90818-3F52-428B-01EA-AB3BC3058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= Open + </a:t>
            </a:r>
            <a:r>
              <a:rPr lang="fr-FR" dirty="0" err="1"/>
              <a:t>Authorization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Delegated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622457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D182E8-F4D8-4794-015E-6C919A07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Configuring</a:t>
            </a:r>
            <a:r>
              <a:rPr lang="fr-FR" dirty="0"/>
              <a:t> Client Application Secrets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592DB5C-AC49-D3FC-1135-DCAABBDDA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390"/>
            <a:ext cx="10515600" cy="4233808"/>
          </a:xfrm>
        </p:spPr>
      </p:pic>
    </p:spTree>
    <p:extLst>
      <p:ext uri="{BB962C8B-B14F-4D97-AF65-F5344CB8AC3E}">
        <p14:creationId xmlns:p14="http://schemas.microsoft.com/office/powerpoint/2010/main" val="1648703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73915E-BAC9-5771-5DA4-10E45172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6D144C1-0E1A-B7C9-4F91-3E352883B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4747"/>
            <a:ext cx="10515600" cy="350259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BA4FBE-5F7D-2670-AB39-B43C20C76006}"/>
              </a:ext>
            </a:extLst>
          </p:cNvPr>
          <p:cNvSpPr/>
          <p:nvPr/>
        </p:nvSpPr>
        <p:spPr>
          <a:xfrm>
            <a:off x="1981200" y="2230947"/>
            <a:ext cx="8115300" cy="512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892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2924-8B96-53A9-F98B-6E1AC62D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68F59-9EA4-ED41-0704-F6FA158C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E702BD3-AF0E-290F-897A-05D09BCD7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906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61C34A-6469-21E4-1FBB-552DA9B80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49" y="3016251"/>
            <a:ext cx="7570273" cy="3229083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0AB769-637D-F493-EC79-B49D1837E1DD}"/>
              </a:ext>
            </a:extLst>
          </p:cNvPr>
          <p:cNvSpPr/>
          <p:nvPr/>
        </p:nvSpPr>
        <p:spPr>
          <a:xfrm rot="5400000">
            <a:off x="1866900" y="3197226"/>
            <a:ext cx="1619250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188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FDE82-C402-60FE-D1F2-4414EB6D1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48DCDA-2E00-06F5-416F-C73C203C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DF96FE0-EE18-BAE6-2D7E-0F46D54B3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5001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471F3C-0A5A-5F81-E4A5-1CCD899D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373" y="2741367"/>
            <a:ext cx="6256424" cy="2668664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F9F2B921-DBC4-194E-EC5D-DBE475B86837}"/>
              </a:ext>
            </a:extLst>
          </p:cNvPr>
          <p:cNvSpPr/>
          <p:nvPr/>
        </p:nvSpPr>
        <p:spPr>
          <a:xfrm rot="5400000">
            <a:off x="2129508" y="265973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E8DD62-7E13-B336-A0F1-C3F4BFCE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7176"/>
            <a:ext cx="11083636" cy="1085827"/>
          </a:xfrm>
          <a:prstGeom prst="rect">
            <a:avLst/>
          </a:prstGeom>
        </p:spPr>
      </p:pic>
      <p:sp>
        <p:nvSpPr>
          <p:cNvPr id="5" name="Flèche : angle droit 4">
            <a:extLst>
              <a:ext uri="{FF2B5EF4-FFF2-40B4-BE49-F238E27FC236}">
                <a16:creationId xmlns:a16="http://schemas.microsoft.com/office/drawing/2014/main" id="{B1398E7C-4D43-7AC9-8D67-5273EC8D505C}"/>
              </a:ext>
            </a:extLst>
          </p:cNvPr>
          <p:cNvSpPr/>
          <p:nvPr/>
        </p:nvSpPr>
        <p:spPr>
          <a:xfrm rot="10800000" flipH="1">
            <a:off x="9919616" y="3769104"/>
            <a:ext cx="1091283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308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F9B38-D117-3D9F-3CC8-0317FDE02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3AA708-5B56-7A75-60B1-DF480740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638FAA-9888-23C2-F573-3E99CF1DACA9}"/>
              </a:ext>
            </a:extLst>
          </p:cNvPr>
          <p:cNvSpPr/>
          <p:nvPr/>
        </p:nvSpPr>
        <p:spPr>
          <a:xfrm rot="5400000">
            <a:off x="1215108" y="165389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5A74300E-5DC0-1454-2719-605F1C194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7771"/>
          <a:stretch/>
        </p:blipFill>
        <p:spPr>
          <a:xfrm>
            <a:off x="838200" y="1543219"/>
            <a:ext cx="10515600" cy="53805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B05F942-A565-6F59-5A14-76E42FF2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80" y="2171264"/>
            <a:ext cx="7892520" cy="6897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4685A4-DD0C-B160-664E-133AA0AB418E}"/>
              </a:ext>
            </a:extLst>
          </p:cNvPr>
          <p:cNvSpPr/>
          <p:nvPr/>
        </p:nvSpPr>
        <p:spPr>
          <a:xfrm>
            <a:off x="3040380" y="2628900"/>
            <a:ext cx="7178040" cy="170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angle droit 14">
            <a:extLst>
              <a:ext uri="{FF2B5EF4-FFF2-40B4-BE49-F238E27FC236}">
                <a16:creationId xmlns:a16="http://schemas.microsoft.com/office/drawing/2014/main" id="{D251EAD8-12FE-A24E-9E67-ECECCACAEF11}"/>
              </a:ext>
            </a:extLst>
          </p:cNvPr>
          <p:cNvSpPr/>
          <p:nvPr/>
        </p:nvSpPr>
        <p:spPr>
          <a:xfrm rot="5400000">
            <a:off x="2655288" y="286932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048E923-1E53-AB6F-364A-69ADBD55E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7" y="2950957"/>
            <a:ext cx="4845045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90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B476E-5141-644E-D50F-38FB4A3C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DAE999B-3438-7B45-5157-64DCAB519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304" y="1825625"/>
            <a:ext cx="8989392" cy="4351338"/>
          </a:xfrm>
        </p:spPr>
      </p:pic>
    </p:spTree>
    <p:extLst>
      <p:ext uri="{BB962C8B-B14F-4D97-AF65-F5344CB8AC3E}">
        <p14:creationId xmlns:p14="http://schemas.microsoft.com/office/powerpoint/2010/main" val="2097300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992B9-272A-DD0E-1ADB-C7DEE14ED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0AEEDEA-4AD3-CD99-C649-B33ACC6A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Resource Server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EA1ACD-9C8C-096D-64FC-4794F35FF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465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4046BF-B5CD-3876-21A5-486BE5A1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F4EF2ED-D016-CF2B-7EB6-8A0C766E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562" y="1368735"/>
            <a:ext cx="9442875" cy="5265119"/>
          </a:xfrm>
        </p:spPr>
      </p:pic>
    </p:spTree>
    <p:extLst>
      <p:ext uri="{BB962C8B-B14F-4D97-AF65-F5344CB8AC3E}">
        <p14:creationId xmlns:p14="http://schemas.microsoft.com/office/powerpoint/2010/main" val="1681409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7FA006-229C-DB77-BFFC-08445550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0CC952-BC4F-F0B1-5371-CE677B5EB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6017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13433928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EA0E74-8CE9-8BA7-F2D5-0E8220F6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99A183-8D3F-16DF-87CA-801860F54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4493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266224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0B7D1-5149-ACC7-413D-FAAEB79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917277-7803-DED5-F8D2-1647E643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use case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A82FA77-E3C1-E9BA-F1F1-872061411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577" y="2383385"/>
            <a:ext cx="11464845" cy="3235819"/>
          </a:xfrm>
        </p:spPr>
      </p:pic>
    </p:spTree>
    <p:extLst>
      <p:ext uri="{BB962C8B-B14F-4D97-AF65-F5344CB8AC3E}">
        <p14:creationId xmlns:p14="http://schemas.microsoft.com/office/powerpoint/2010/main" val="6039890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24D80C-785D-F85D-0DD9-FE40A7C3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in </a:t>
            </a:r>
            <a:r>
              <a:rPr lang="fr-FR" dirty="0" err="1"/>
              <a:t>application.yaml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AC4FC-AB4A-BC42-40FB-9B5267084CD3}"/>
              </a:ext>
            </a:extLst>
          </p:cNvPr>
          <p:cNvSpPr/>
          <p:nvPr/>
        </p:nvSpPr>
        <p:spPr>
          <a:xfrm>
            <a:off x="990600" y="4236720"/>
            <a:ext cx="8244840" cy="21031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1211E1C-872A-DE68-C520-523A05F7D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46215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-server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resourceserver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URI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that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either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OpenID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Connect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discovery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or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OAuth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2.0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#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Authorization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Metadata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defined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by RFC 8414.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issuer-uri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JSON Web Key URI to use to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verify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the JWT token: public key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jwk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-set-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http://localhost:8080/realms/web-apps/protocol/openid-connect/certs</a:t>
            </a:r>
            <a:endParaRPr lang="fr-FR" altLang="fr-FR" sz="2000" dirty="0">
              <a:solidFill>
                <a:srgbClr val="ABB2BF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JetBrains Mon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E7319-CFEB-5AF0-21B4-5B8C3516E73A}"/>
              </a:ext>
            </a:extLst>
          </p:cNvPr>
          <p:cNvSpPr/>
          <p:nvPr/>
        </p:nvSpPr>
        <p:spPr>
          <a:xfrm>
            <a:off x="899160" y="3429000"/>
            <a:ext cx="9738360" cy="29108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4245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86FEC-6F2D-9D8A-6385-D2DB720D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7C6AFA3-7706-41C6-5937-E7302AE7D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509" y="1368735"/>
            <a:ext cx="5484980" cy="5265119"/>
          </a:xfrm>
        </p:spPr>
      </p:pic>
    </p:spTree>
    <p:extLst>
      <p:ext uri="{BB962C8B-B14F-4D97-AF65-F5344CB8AC3E}">
        <p14:creationId xmlns:p14="http://schemas.microsoft.com/office/powerpoint/2010/main" val="37089276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51EF0-A445-01DC-47B9-08B25138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Setting up a </a:t>
            </a:r>
            <a:r>
              <a:rPr lang="fr-FR" dirty="0" err="1"/>
              <a:t>controller</a:t>
            </a:r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E6D50D5-2041-AA76-039C-0F35A5F965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62138"/>
            <a:ext cx="10515600" cy="507831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"/status"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status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("----------------------------------------");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claims.forEach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 -&gt; {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+ ": " +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//});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292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EDC84-A0B3-A98E-0F49-B27B151C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controller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1518D9D-2D0A-8B4C-8F8D-A17C6392A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181" y="1444935"/>
            <a:ext cx="10475637" cy="5265119"/>
          </a:xfrm>
        </p:spPr>
      </p:pic>
    </p:spTree>
    <p:extLst>
      <p:ext uri="{BB962C8B-B14F-4D97-AF65-F5344CB8AC3E}">
        <p14:creationId xmlns:p14="http://schemas.microsoft.com/office/powerpoint/2010/main" val="16827605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82C7-8D35-3239-3971-6FD8F7BA7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7DA1594-161D-E9C3-F02D-A79FBAA4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Scope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control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6BED44-AF7B-F133-D1CA-0267E9E3A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42685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FB284AD-EC3C-5736-72D9-9704FB58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9C32BC-D391-C848-CBE4-EC668FE14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/>
              <a:t>Definition</a:t>
            </a:r>
            <a:r>
              <a:rPr lang="fr-FR" sz="3600" b="1" dirty="0"/>
              <a:t>: </a:t>
            </a:r>
          </a:p>
          <a:p>
            <a:pPr marL="0" indent="0">
              <a:buNone/>
            </a:pPr>
            <a:r>
              <a:rPr lang="fr-FR" sz="3600" dirty="0"/>
              <a:t>Scope </a:t>
            </a:r>
            <a:r>
              <a:rPr lang="fr-FR" sz="3600" dirty="0" err="1"/>
              <a:t>is</a:t>
            </a:r>
            <a:r>
              <a:rPr lang="fr-FR" sz="3600" dirty="0"/>
              <a:t> a </a:t>
            </a:r>
            <a:r>
              <a:rPr lang="fr-FR" sz="3600" dirty="0" err="1"/>
              <a:t>mechanism</a:t>
            </a:r>
            <a:r>
              <a:rPr lang="fr-FR" sz="3600" dirty="0"/>
              <a:t> in </a:t>
            </a:r>
            <a:r>
              <a:rPr lang="fr-FR" sz="3600" dirty="0" err="1"/>
              <a:t>OAuth</a:t>
            </a:r>
            <a:r>
              <a:rPr lang="fr-FR" sz="3600" dirty="0"/>
              <a:t> 2.0 to </a:t>
            </a:r>
            <a:r>
              <a:rPr lang="fr-FR" sz="3600" dirty="0" err="1"/>
              <a:t>limit</a:t>
            </a:r>
            <a:r>
              <a:rPr lang="fr-FR" sz="3600" dirty="0"/>
              <a:t> an </a:t>
            </a:r>
            <a:r>
              <a:rPr lang="fr-FR" sz="3600" dirty="0" err="1"/>
              <a:t>application’s</a:t>
            </a:r>
            <a:r>
              <a:rPr lang="fr-FR" sz="3600" dirty="0"/>
              <a:t> </a:t>
            </a:r>
            <a:r>
              <a:rPr lang="fr-FR" sz="3600" dirty="0" err="1"/>
              <a:t>access</a:t>
            </a:r>
            <a:r>
              <a:rPr lang="fr-FR" sz="3600" dirty="0"/>
              <a:t> to </a:t>
            </a:r>
            <a:r>
              <a:rPr lang="fr-FR" sz="3600" dirty="0" err="1"/>
              <a:t>user’s</a:t>
            </a:r>
            <a:r>
              <a:rPr lang="fr-FR" sz="3600" dirty="0"/>
              <a:t> </a:t>
            </a:r>
            <a:r>
              <a:rPr lang="fr-FR" sz="3600" dirty="0" err="1"/>
              <a:t>account</a:t>
            </a:r>
            <a:r>
              <a:rPr lang="fr-FR" sz="3600" dirty="0"/>
              <a:t>. An application can </a:t>
            </a:r>
            <a:r>
              <a:rPr lang="fr-FR" sz="3600" dirty="0" err="1"/>
              <a:t>request</a:t>
            </a:r>
            <a:r>
              <a:rPr lang="fr-FR" sz="3600" dirty="0"/>
              <a:t> one or more scopes, </a:t>
            </a:r>
            <a:r>
              <a:rPr lang="fr-FR" sz="3600" dirty="0" err="1"/>
              <a:t>this</a:t>
            </a:r>
            <a:r>
              <a:rPr lang="fr-FR" sz="3600" dirty="0"/>
              <a:t> information </a:t>
            </a:r>
            <a:r>
              <a:rPr lang="fr-FR" sz="3600" dirty="0" err="1"/>
              <a:t>is</a:t>
            </a:r>
            <a:r>
              <a:rPr lang="fr-FR" sz="3600" dirty="0"/>
              <a:t> </a:t>
            </a:r>
            <a:r>
              <a:rPr lang="fr-FR" sz="3600" dirty="0" err="1"/>
              <a:t>then</a:t>
            </a:r>
            <a:r>
              <a:rPr lang="fr-FR" sz="3600" dirty="0"/>
              <a:t> </a:t>
            </a:r>
            <a:r>
              <a:rPr lang="fr-FR" sz="3600" dirty="0" err="1"/>
              <a:t>presented</a:t>
            </a:r>
            <a:r>
              <a:rPr lang="fr-FR" sz="3600" dirty="0"/>
              <a:t> to the user in a consent screen, and the </a:t>
            </a:r>
            <a:r>
              <a:rPr lang="fr-FR" sz="3600" dirty="0" err="1"/>
              <a:t>access</a:t>
            </a:r>
            <a:r>
              <a:rPr lang="fr-FR" sz="3600" dirty="0"/>
              <a:t> token </a:t>
            </a:r>
            <a:r>
              <a:rPr lang="fr-FR" sz="3600" dirty="0" err="1"/>
              <a:t>issued</a:t>
            </a:r>
            <a:r>
              <a:rPr lang="fr-FR" sz="3600" dirty="0"/>
              <a:t> to the application </a:t>
            </a:r>
            <a:r>
              <a:rPr lang="fr-FR" sz="3600" dirty="0" err="1"/>
              <a:t>will</a:t>
            </a:r>
            <a:r>
              <a:rPr lang="fr-FR" sz="3600" dirty="0"/>
              <a:t> </a:t>
            </a:r>
            <a:r>
              <a:rPr lang="fr-FR" sz="3600" dirty="0" err="1"/>
              <a:t>be</a:t>
            </a:r>
            <a:r>
              <a:rPr lang="fr-FR" sz="3600" dirty="0"/>
              <a:t> </a:t>
            </a:r>
            <a:r>
              <a:rPr lang="fr-FR" sz="3600" dirty="0" err="1"/>
              <a:t>limited</a:t>
            </a:r>
            <a:r>
              <a:rPr lang="fr-FR" sz="3600" dirty="0"/>
              <a:t> to the scopes </a:t>
            </a:r>
            <a:r>
              <a:rPr lang="fr-FR" sz="3600" dirty="0" err="1"/>
              <a:t>granted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2568094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8B09A-FCAC-A5CD-C8F4-87463F50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 case </a:t>
            </a:r>
            <a:r>
              <a:rPr lang="fr-FR" dirty="0" err="1"/>
              <a:t>with</a:t>
            </a:r>
            <a:r>
              <a:rPr lang="fr-FR" dirty="0"/>
              <a:t> custom scope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C8F4E7F4-8AEF-9796-1791-0413CD658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042" y="1520129"/>
            <a:ext cx="9103915" cy="52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04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047E7-FF7E-4B15-F81C-2A23E9D6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 </a:t>
            </a:r>
            <a:r>
              <a:rPr lang="fr-FR" dirty="0" err="1"/>
              <a:t>openid</a:t>
            </a:r>
            <a:r>
              <a:rPr lang="fr-FR" dirty="0"/>
              <a:t>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9C0A371-B285-46D2-0438-92086473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150" y="1914658"/>
            <a:ext cx="9313701" cy="4691432"/>
          </a:xfrm>
        </p:spPr>
      </p:pic>
    </p:spTree>
    <p:extLst>
      <p:ext uri="{BB962C8B-B14F-4D97-AF65-F5344CB8AC3E}">
        <p14:creationId xmlns:p14="http://schemas.microsoft.com/office/powerpoint/2010/main" val="2244770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30A789-532D-5EBC-284C-25F0C7E2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scope ACL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507978-4645-37F1-EE3D-25B48E99B9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23639"/>
            <a:ext cx="10515600" cy="535531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require all calls to webservice to be authenticated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users endpoint, scope must have profile scope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 -&gt; 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"SCOPE_profile"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are a resource server and we expect to receive jwt token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 -&gt; oauth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Customizer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withDefaults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5415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4D391C-CE99-E0D7-0BF1-93A529C5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entry point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204114-A4BA-6DC9-311F-889810D6A7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6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getUserWithScopeProfile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});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7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53E0E-6C41-FE77-0B41-4D02E1AF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F573129-DFE5-D151-9DFF-C795192F9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646" y="1825625"/>
            <a:ext cx="7586708" cy="4351338"/>
          </a:xfrm>
        </p:spPr>
      </p:pic>
    </p:spTree>
    <p:extLst>
      <p:ext uri="{BB962C8B-B14F-4D97-AF65-F5344CB8AC3E}">
        <p14:creationId xmlns:p14="http://schemas.microsoft.com/office/powerpoint/2010/main" val="39781940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412499-7C38-1AB2-384B-1E1CEE98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Checking client scopes configuration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0B8A8CE-0900-8C27-3CBD-9D2E88962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780" y="1368735"/>
            <a:ext cx="8302438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326359-5B15-93BC-3D5A-655C102D629F}"/>
              </a:ext>
            </a:extLst>
          </p:cNvPr>
          <p:cNvSpPr/>
          <p:nvPr/>
        </p:nvSpPr>
        <p:spPr>
          <a:xfrm>
            <a:off x="2019300" y="6294120"/>
            <a:ext cx="619506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C6D655A-B84D-B5FA-D71F-F531DA87CFF4}"/>
              </a:ext>
            </a:extLst>
          </p:cNvPr>
          <p:cNvSpPr/>
          <p:nvPr/>
        </p:nvSpPr>
        <p:spPr>
          <a:xfrm rot="2700000">
            <a:off x="1570074" y="5506466"/>
            <a:ext cx="1294355" cy="5105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F87CB4-A65E-69CC-176F-601D0F6649CE}"/>
              </a:ext>
            </a:extLst>
          </p:cNvPr>
          <p:cNvSpPr txBox="1"/>
          <p:nvPr/>
        </p:nvSpPr>
        <p:spPr>
          <a:xfrm>
            <a:off x="60960" y="4831080"/>
            <a:ext cx="1809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MUST BE SET TO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OPTIONAL …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NOT DEFAULT</a:t>
            </a:r>
          </a:p>
        </p:txBody>
      </p:sp>
    </p:spTree>
    <p:extLst>
      <p:ext uri="{BB962C8B-B14F-4D97-AF65-F5344CB8AC3E}">
        <p14:creationId xmlns:p14="http://schemas.microsoft.com/office/powerpoint/2010/main" val="25485493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E0A19-EB93-C7A8-5EC2-F188838CB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CE6A998-77A7-949A-BB4F-CF59BB67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Security </a:t>
            </a:r>
            <a:r>
              <a:rPr lang="fr-FR" dirty="0" err="1"/>
              <a:t>Roles</a:t>
            </a:r>
            <a:r>
              <a:rPr lang="fr-FR" dirty="0"/>
              <a:t> &amp; </a:t>
            </a:r>
            <a:r>
              <a:rPr lang="fr-FR" dirty="0" err="1"/>
              <a:t>Authorities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38D4CD1-B8D9-B8C7-DECD-FD2824E3C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7943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09E2E04-79EE-B251-C488-B7250B60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FA41693-58E9-C207-3CBB-FA8EC50A9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810" y="1411748"/>
            <a:ext cx="9134990" cy="5370052"/>
          </a:xfrm>
        </p:spPr>
      </p:pic>
    </p:spTree>
    <p:extLst>
      <p:ext uri="{BB962C8B-B14F-4D97-AF65-F5344CB8AC3E}">
        <p14:creationId xmlns:p14="http://schemas.microsoft.com/office/powerpoint/2010/main" val="10379387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240C-6115-AB3B-63E6-FE44AEB5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 Spring boot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1E0307-9895-5BFE-A8D5-C9581F88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Roles</a:t>
            </a:r>
            <a:r>
              <a:rPr lang="fr-FR" dirty="0"/>
              <a:t> and </a:t>
            </a:r>
            <a:r>
              <a:rPr lang="fr-FR" dirty="0" err="1"/>
              <a:t>Authorities</a:t>
            </a:r>
            <a:r>
              <a:rPr lang="fr-FR" dirty="0"/>
              <a:t> are </a:t>
            </a:r>
            <a:r>
              <a:rPr lang="fr-FR" dirty="0" err="1"/>
              <a:t>stored</a:t>
            </a:r>
            <a:r>
              <a:rPr lang="fr-FR" dirty="0"/>
              <a:t> in a single collection: Collection&lt;</a:t>
            </a:r>
            <a:r>
              <a:rPr lang="fr-FR" dirty="0" err="1"/>
              <a:t>GrantedAuthority</a:t>
            </a:r>
            <a:r>
              <a:rPr lang="fr-FR" dirty="0"/>
              <a:t>&gt;</a:t>
            </a:r>
          </a:p>
          <a:p>
            <a:r>
              <a:rPr lang="fr-FR" dirty="0" err="1"/>
              <a:t>Roles</a:t>
            </a:r>
            <a:r>
              <a:rPr lang="fr-FR" dirty="0"/>
              <a:t> and </a:t>
            </a:r>
            <a:r>
              <a:rPr lang="fr-FR" dirty="0" err="1"/>
              <a:t>Authorities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</a:t>
            </a:r>
            <a:r>
              <a:rPr lang="fr-FR" dirty="0" err="1"/>
              <a:t>different</a:t>
            </a:r>
            <a:r>
              <a:rPr lang="fr-FR" dirty="0"/>
              <a:t> tables in </a:t>
            </a:r>
            <a:r>
              <a:rPr lang="fr-FR" dirty="0" err="1"/>
              <a:t>databases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887132-A87F-EF42-74B3-87A279FA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45" y="3206151"/>
            <a:ext cx="7240010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06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83F0A-9526-5CD3-C7B6-28E936EE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DAD56FB-B901-2781-51B1-BD0308F22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693283"/>
            <a:ext cx="11567160" cy="26160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27E356-56CB-7C79-F9FB-2C8A536EA2D7}"/>
              </a:ext>
            </a:extLst>
          </p:cNvPr>
          <p:cNvSpPr/>
          <p:nvPr/>
        </p:nvSpPr>
        <p:spPr>
          <a:xfrm>
            <a:off x="307731" y="4563208"/>
            <a:ext cx="1710104" cy="39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41C2C-6BD5-DEBB-CF53-8EE388F38BC5}"/>
              </a:ext>
            </a:extLst>
          </p:cNvPr>
          <p:cNvSpPr/>
          <p:nvPr/>
        </p:nvSpPr>
        <p:spPr>
          <a:xfrm>
            <a:off x="3761642" y="3805666"/>
            <a:ext cx="819150" cy="344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2377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F03F6DC-4981-01A3-8C39-55B7E098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1446991"/>
            <a:ext cx="6949061" cy="25961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FC8F0B3-4DE6-978C-5105-CAA2F83D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63E9C6-C1F3-7A35-1B77-8A4E37DAC9AE}"/>
              </a:ext>
            </a:extLst>
          </p:cNvPr>
          <p:cNvSpPr/>
          <p:nvPr/>
        </p:nvSpPr>
        <p:spPr>
          <a:xfrm>
            <a:off x="1927537" y="3505200"/>
            <a:ext cx="558800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8218EA2-3D90-550A-A5C0-88F67D492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4214324"/>
            <a:ext cx="10076033" cy="24674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BE8F1A-BD9D-07A2-651A-AEE2505E76AA}"/>
              </a:ext>
            </a:extLst>
          </p:cNvPr>
          <p:cNvSpPr/>
          <p:nvPr/>
        </p:nvSpPr>
        <p:spPr>
          <a:xfrm>
            <a:off x="1866900" y="6092142"/>
            <a:ext cx="1505191" cy="21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4D1A14-D1BF-8A25-D7AD-A24D95E14ACD}"/>
              </a:ext>
            </a:extLst>
          </p:cNvPr>
          <p:cNvSpPr/>
          <p:nvPr/>
        </p:nvSpPr>
        <p:spPr>
          <a:xfrm>
            <a:off x="3439128" y="5956140"/>
            <a:ext cx="592720" cy="21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9201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221B4B60-A3E7-79D0-D4C7-D189BDB8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72" y="4419292"/>
            <a:ext cx="7053167" cy="2348886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F8C8DD5-6FB2-DFFE-9640-86D532D00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35869"/>
            <a:ext cx="8690578" cy="2085738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AB1699C-7F00-0027-A899-322DFA92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7AFCC8B-0659-8305-1C94-C96973BA8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134" y="2468372"/>
            <a:ext cx="5475135" cy="24198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3DBC1B-F351-147C-B931-302F47488831}"/>
              </a:ext>
            </a:extLst>
          </p:cNvPr>
          <p:cNvSpPr/>
          <p:nvPr/>
        </p:nvSpPr>
        <p:spPr>
          <a:xfrm>
            <a:off x="3283974" y="2772697"/>
            <a:ext cx="727587" cy="285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2F9CD-2E89-6AEB-811F-DE6B62CA8A8E}"/>
              </a:ext>
            </a:extLst>
          </p:cNvPr>
          <p:cNvSpPr/>
          <p:nvPr/>
        </p:nvSpPr>
        <p:spPr>
          <a:xfrm>
            <a:off x="6381138" y="3392132"/>
            <a:ext cx="796412" cy="24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919684-914E-12E9-682F-45DF647A521B}"/>
              </a:ext>
            </a:extLst>
          </p:cNvPr>
          <p:cNvSpPr/>
          <p:nvPr/>
        </p:nvSpPr>
        <p:spPr>
          <a:xfrm>
            <a:off x="6169134" y="4662918"/>
            <a:ext cx="609600" cy="242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58728B-0EE3-8EAD-F982-F0EF1184DB92}"/>
              </a:ext>
            </a:extLst>
          </p:cNvPr>
          <p:cNvSpPr/>
          <p:nvPr/>
        </p:nvSpPr>
        <p:spPr>
          <a:xfrm>
            <a:off x="1706556" y="6178244"/>
            <a:ext cx="796412" cy="24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2723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FD25E8-7BD2-FDCE-27FE-724CFEF9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converter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6756B8-0A5F-2F83-167B-31CFB9FA47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85128"/>
            <a:ext cx="10515600" cy="52920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implements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Converter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@Override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realm_access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put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Arrays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split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scopes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roles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SimpleGrantedAuthority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collect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Collectors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grantedScopes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scopes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scope -&gt;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scope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SimpleGrantedAuthority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collect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Collectors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grantedScopes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flatMap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1127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7D455-737D-0BE3-D45F-281BEF0F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role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enpoint</a:t>
            </a:r>
            <a:r>
              <a:rPr lang="fr-FR" dirty="0"/>
              <a:t> &amp; update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010068-8CAD-D799-63B8-D67EB8CA83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0781" y="1363312"/>
            <a:ext cx="5777479" cy="203132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"/developer"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getUserWithRoleDeveloper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806425C-EE18-C285-4C93-742FE9C91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685" y="2199393"/>
            <a:ext cx="7171534" cy="449353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setJwtGrantedAuthoritiesConverter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require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all calls to webservice to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authenticated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scope must have profile scope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SCOPE_profile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developer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hasRole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"DEVELOPER"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are a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and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expect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receive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token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9909548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C7334-5CD8-0228-D4ED-54F5ACC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Decoding</a:t>
            </a:r>
            <a:r>
              <a:rPr lang="fr-FR" dirty="0"/>
              <a:t> token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51AEC4-E332-E953-2C9C-3D075BE20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947" y="1368735"/>
            <a:ext cx="89061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3A0C1E-8401-325E-A7B2-52A3FE7D1776}"/>
              </a:ext>
            </a:extLst>
          </p:cNvPr>
          <p:cNvSpPr/>
          <p:nvPr/>
        </p:nvSpPr>
        <p:spPr>
          <a:xfrm>
            <a:off x="6593680" y="5965030"/>
            <a:ext cx="751999" cy="157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944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11121</TotalTime>
  <Words>8140</Words>
  <Application>Microsoft Office PowerPoint</Application>
  <PresentationFormat>Grand écran</PresentationFormat>
  <Paragraphs>513</Paragraphs>
  <Slides>169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169</vt:i4>
      </vt:variant>
    </vt:vector>
  </HeadingPairs>
  <TitlesOfParts>
    <vt:vector size="175" baseType="lpstr">
      <vt:lpstr>Arial</vt:lpstr>
      <vt:lpstr>Calibri</vt:lpstr>
      <vt:lpstr>Calibri Light</vt:lpstr>
      <vt:lpstr>Courier New</vt:lpstr>
      <vt:lpstr>JetBrains Mono</vt:lpstr>
      <vt:lpstr>Thème Office</vt:lpstr>
      <vt:lpstr>OAuth 2.0 in Spring Boot Applications</vt:lpstr>
      <vt:lpstr>OAuth 2.0 Introduction</vt:lpstr>
      <vt:lpstr>Basics</vt:lpstr>
      <vt:lpstr>What is OAuth 2.0</vt:lpstr>
      <vt:lpstr>Application sample</vt:lpstr>
      <vt:lpstr>Présentation PowerPoint</vt:lpstr>
      <vt:lpstr>What is OAuth 2.0</vt:lpstr>
      <vt:lpstr>OAuth 2.0 use case</vt:lpstr>
      <vt:lpstr>Before OAuth 2.0…</vt:lpstr>
      <vt:lpstr>Before OAuth 2.0…</vt:lpstr>
      <vt:lpstr>Solution …</vt:lpstr>
      <vt:lpstr>OAuth 2.O roles</vt:lpstr>
      <vt:lpstr>OAuth 2.O roles</vt:lpstr>
      <vt:lpstr>Using Keycloak</vt:lpstr>
      <vt:lpstr>OAuth 2.0 client types</vt:lpstr>
      <vt:lpstr>OAuth 2.0 client types</vt:lpstr>
      <vt:lpstr>OAuth 2.0 Access Token</vt:lpstr>
      <vt:lpstr>OAuth 2.0 Access Token</vt:lpstr>
      <vt:lpstr>OAuth 2.0 Access Token</vt:lpstr>
      <vt:lpstr>OAuth 2.0 Access Token</vt:lpstr>
      <vt:lpstr>Identifier type access token</vt:lpstr>
      <vt:lpstr>Self-contained type</vt:lpstr>
      <vt:lpstr>Self-contained type</vt:lpstr>
      <vt:lpstr>OpenID Connect</vt:lpstr>
      <vt:lpstr>OpenID Connect</vt:lpstr>
      <vt:lpstr>OpenID Connect</vt:lpstr>
      <vt:lpstr>OAuth 2.0 Grant Types</vt:lpstr>
      <vt:lpstr>What is a Grant type</vt:lpstr>
      <vt:lpstr>Refresh Token Grant Type</vt:lpstr>
      <vt:lpstr>OAuth 2.0 Grant Types</vt:lpstr>
      <vt:lpstr>Authorization Code Grant Flow</vt:lpstr>
      <vt:lpstr>Authorization Code Grant Flow</vt:lpstr>
      <vt:lpstr>Authorization Code Grant Flow</vt:lpstr>
      <vt:lpstr>OAuth 2.0 Grant Types</vt:lpstr>
      <vt:lpstr>PKCE Enhance Authorization Code flow</vt:lpstr>
      <vt:lpstr>PKCE Enhance Authorization Code flow</vt:lpstr>
      <vt:lpstr>Generate a code verifier</vt:lpstr>
      <vt:lpstr>Generate a code verifier</vt:lpstr>
      <vt:lpstr>Generate a code Challenge</vt:lpstr>
      <vt:lpstr>Generate a code Challenge</vt:lpstr>
      <vt:lpstr>OAuth 2.0 Grant Types</vt:lpstr>
      <vt:lpstr>Client Credentials Flow : machine to machine</vt:lpstr>
      <vt:lpstr>OAuth 2.0 Grant Types</vt:lpstr>
      <vt:lpstr>Password Grant Flow</vt:lpstr>
      <vt:lpstr>OAuth 2.0 Grant Types</vt:lpstr>
      <vt:lpstr>Refreshing Access Token</vt:lpstr>
      <vt:lpstr>Refreshing Access Token</vt:lpstr>
      <vt:lpstr>Refreshing Access Token</vt:lpstr>
      <vt:lpstr>Keycloak</vt:lpstr>
      <vt:lpstr>Introduction</vt:lpstr>
      <vt:lpstr>Introduction</vt:lpstr>
      <vt:lpstr>Setup</vt:lpstr>
      <vt:lpstr>Setup</vt:lpstr>
      <vt:lpstr>Start and Stop Keycloak</vt:lpstr>
      <vt:lpstr>Start and Stop Keycloak</vt:lpstr>
      <vt:lpstr>Create admin user</vt:lpstr>
      <vt:lpstr>Creating realm</vt:lpstr>
      <vt:lpstr>Creating realm</vt:lpstr>
      <vt:lpstr>Creating realm</vt:lpstr>
      <vt:lpstr>Create user</vt:lpstr>
      <vt:lpstr>Create user</vt:lpstr>
      <vt:lpstr>Create user</vt:lpstr>
      <vt:lpstr>Create user</vt:lpstr>
      <vt:lpstr>User login</vt:lpstr>
      <vt:lpstr>Authenticate user on keycloak</vt:lpstr>
      <vt:lpstr>Creating clients</vt:lpstr>
      <vt:lpstr>Create clients: authorization code grant flow</vt:lpstr>
      <vt:lpstr>Create clients: authorization code grant flow</vt:lpstr>
      <vt:lpstr>Create clients: authorization code grant flow</vt:lpstr>
      <vt:lpstr> Create clients: Configuring Client Application Secrets</vt:lpstr>
      <vt:lpstr>Requesting Access Token and Refresh Token</vt:lpstr>
      <vt:lpstr>Requesting Access Token and Refresh Token</vt:lpstr>
      <vt:lpstr>Requesting Access Token and Refresh Token</vt:lpstr>
      <vt:lpstr>Requesting Access Token and Refresh Token</vt:lpstr>
      <vt:lpstr>OAuth 2.0 Client Scopes</vt:lpstr>
      <vt:lpstr>Resource Server</vt:lpstr>
      <vt:lpstr>Introduction</vt:lpstr>
      <vt:lpstr>Create resource server</vt:lpstr>
      <vt:lpstr>Create resource server</vt:lpstr>
      <vt:lpstr>Configuration in application.yaml</vt:lpstr>
      <vt:lpstr>Jwk uri</vt:lpstr>
      <vt:lpstr>Setting up a controller</vt:lpstr>
      <vt:lpstr>Testing controller</vt:lpstr>
      <vt:lpstr>Scope based access control</vt:lpstr>
      <vt:lpstr>Introduction</vt:lpstr>
      <vt:lpstr>Use case with custom scope</vt:lpstr>
      <vt:lpstr>Standard openid scopes</vt:lpstr>
      <vt:lpstr>Configuring scope ACL</vt:lpstr>
      <vt:lpstr>Adding entry point</vt:lpstr>
      <vt:lpstr>Checking client scopes configuration</vt:lpstr>
      <vt:lpstr>Spring Security Roles &amp; Authorities</vt:lpstr>
      <vt:lpstr>Introduction</vt:lpstr>
      <vt:lpstr>In Spring boot</vt:lpstr>
      <vt:lpstr>Create roles in Keycloak</vt:lpstr>
      <vt:lpstr>Create roles in Keycloak</vt:lpstr>
      <vt:lpstr>Assign roles in Keycloak</vt:lpstr>
      <vt:lpstr>Adding converter</vt:lpstr>
      <vt:lpstr>Adding role based enpoint &amp; update security</vt:lpstr>
      <vt:lpstr>Decoding token</vt:lpstr>
      <vt:lpstr>Testing endpoint … </vt:lpstr>
      <vt:lpstr>Method level security</vt:lpstr>
      <vt:lpstr>Introduction</vt:lpstr>
      <vt:lpstr>Introduction</vt:lpstr>
      <vt:lpstr>Expression-Based Access Control and Method Security Expressions</vt:lpstr>
      <vt:lpstr>Enabling class &amp; method security</vt:lpstr>
      <vt:lpstr>Endpoints samples</vt:lpstr>
      <vt:lpstr>Endpoints samples</vt:lpstr>
      <vt:lpstr>Endpoints samples</vt:lpstr>
      <vt:lpstr>Resource servers behing API Gateway</vt:lpstr>
      <vt:lpstr>Introduction</vt:lpstr>
      <vt:lpstr>Introduction</vt:lpstr>
      <vt:lpstr>Architecture</vt:lpstr>
      <vt:lpstr>Setup gateway </vt:lpstr>
      <vt:lpstr>Setup gateway </vt:lpstr>
      <vt:lpstr>Basic gateway configuration</vt:lpstr>
      <vt:lpstr>Eureka Discovery Service</vt:lpstr>
      <vt:lpstr>Spring Cloud Netflix Eureka</vt:lpstr>
      <vt:lpstr>Setup</vt:lpstr>
      <vt:lpstr>Setup</vt:lpstr>
      <vt:lpstr>Configuring application.yaml</vt:lpstr>
      <vt:lpstr>Enable Eureka Server</vt:lpstr>
      <vt:lpstr>Configuring resources as Eureka Client</vt:lpstr>
      <vt:lpstr>Enabling Eureka Discovery Client</vt:lpstr>
      <vt:lpstr>Result…</vt:lpstr>
      <vt:lpstr>Load balancing</vt:lpstr>
      <vt:lpstr>Introduction</vt:lpstr>
      <vt:lpstr>Randomize server port </vt:lpstr>
      <vt:lpstr>Running multiple instances…</vt:lpstr>
      <vt:lpstr>Results…</vt:lpstr>
      <vt:lpstr>OAuth 2.0 in MVC Web App</vt:lpstr>
      <vt:lpstr>Introduction </vt:lpstr>
      <vt:lpstr>Creating a MVC Web Application</vt:lpstr>
      <vt:lpstr>Creating a MVC Web Application</vt:lpstr>
      <vt:lpstr>Creating a controller and a view for test</vt:lpstr>
      <vt:lpstr>Creating Keycloak client</vt:lpstr>
      <vt:lpstr>Creating Keycloak client</vt:lpstr>
      <vt:lpstr>Creating Keycloak client</vt:lpstr>
      <vt:lpstr>Configuring OAuth2.0 in web apps</vt:lpstr>
      <vt:lpstr>Updating controller and adding bean</vt:lpstr>
      <vt:lpstr>Testing web application</vt:lpstr>
      <vt:lpstr>Using WebClient</vt:lpstr>
      <vt:lpstr>Adding dependencies</vt:lpstr>
      <vt:lpstr>Configuring WebClient bean and update controller</vt:lpstr>
      <vt:lpstr>Social Login</vt:lpstr>
      <vt:lpstr>Introduction</vt:lpstr>
      <vt:lpstr>Setup web application</vt:lpstr>
      <vt:lpstr>Setup web application</vt:lpstr>
      <vt:lpstr>Create public / private controllers</vt:lpstr>
      <vt:lpstr>Create public / private views</vt:lpstr>
      <vt:lpstr>Configuring security</vt:lpstr>
      <vt:lpstr>Updating properties</vt:lpstr>
      <vt:lpstr>And for social login ?</vt:lpstr>
      <vt:lpstr>Run application: facebook</vt:lpstr>
      <vt:lpstr>Run application: google</vt:lpstr>
      <vt:lpstr>Run application: keycloak</vt:lpstr>
      <vt:lpstr>Configuring OKTA</vt:lpstr>
      <vt:lpstr>OAuth 2.0 in JavaScript Application</vt:lpstr>
      <vt:lpstr>Introduction</vt:lpstr>
      <vt:lpstr>Introduction</vt:lpstr>
      <vt:lpstr>Create JavaScript: generate state</vt:lpstr>
      <vt:lpstr>Create JavaScript: generate code verifier</vt:lpstr>
      <vt:lpstr>Create JavaScript: generate code challenge</vt:lpstr>
      <vt:lpstr>Create JavaScript: get auth code</vt:lpstr>
      <vt:lpstr>Create JavaScript: Return code (popup page) </vt:lpstr>
      <vt:lpstr>Create JavaScript: Post authorize </vt:lpstr>
      <vt:lpstr>Create JavaScript: get resource endpoint data</vt:lpstr>
      <vt:lpstr>Configuring CORS in gateway</vt:lpstr>
      <vt:lpstr>Configuring CORS in resource server</vt:lpstr>
      <vt:lpstr>Note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Vera</dc:creator>
  <cp:lastModifiedBy>David Vera</cp:lastModifiedBy>
  <cp:revision>80</cp:revision>
  <dcterms:created xsi:type="dcterms:W3CDTF">2025-05-04T05:41:01Z</dcterms:created>
  <dcterms:modified xsi:type="dcterms:W3CDTF">2025-05-11T23:05:30Z</dcterms:modified>
</cp:coreProperties>
</file>